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351" r:id="rId3"/>
    <p:sldId id="350" r:id="rId4"/>
    <p:sldId id="258" r:id="rId5"/>
    <p:sldId id="266" r:id="rId6"/>
    <p:sldId id="267" r:id="rId7"/>
    <p:sldId id="272" r:id="rId8"/>
    <p:sldId id="269" r:id="rId9"/>
    <p:sldId id="268" r:id="rId10"/>
    <p:sldId id="264" r:id="rId11"/>
    <p:sldId id="270" r:id="rId12"/>
    <p:sldId id="289" r:id="rId13"/>
    <p:sldId id="259" r:id="rId14"/>
    <p:sldId id="344" r:id="rId15"/>
    <p:sldId id="345" r:id="rId16"/>
    <p:sldId id="346" r:id="rId17"/>
    <p:sldId id="349" r:id="rId18"/>
    <p:sldId id="352" r:id="rId19"/>
    <p:sldId id="353" r:id="rId20"/>
    <p:sldId id="354" r:id="rId21"/>
    <p:sldId id="355" r:id="rId22"/>
    <p:sldId id="356" r:id="rId23"/>
    <p:sldId id="273" r:id="rId24"/>
    <p:sldId id="279" r:id="rId25"/>
    <p:sldId id="278" r:id="rId26"/>
    <p:sldId id="286" r:id="rId27"/>
    <p:sldId id="277" r:id="rId28"/>
    <p:sldId id="357" r:id="rId29"/>
    <p:sldId id="360" r:id="rId30"/>
    <p:sldId id="359" r:id="rId31"/>
    <p:sldId id="358" r:id="rId32"/>
    <p:sldId id="363" r:id="rId33"/>
    <p:sldId id="362" r:id="rId34"/>
    <p:sldId id="361" r:id="rId35"/>
    <p:sldId id="365" r:id="rId36"/>
    <p:sldId id="364" r:id="rId37"/>
    <p:sldId id="280" r:id="rId38"/>
    <p:sldId id="284" r:id="rId39"/>
    <p:sldId id="283" r:id="rId40"/>
    <p:sldId id="287" r:id="rId41"/>
    <p:sldId id="282" r:id="rId42"/>
    <p:sldId id="28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5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110934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111187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141834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242448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13013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18024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178592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37777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108797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374341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A873E5D-E6FD-4354-A2D6-CA567FCE5FA4}" type="datetimeFigureOut">
              <a:rPr lang="nl-NL" smtClean="0"/>
              <a:t>19-4-2023</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DDF405A-6824-494D-8C0E-8F9829E43D16}" type="slidenum">
              <a:rPr lang="nl-NL" smtClean="0"/>
              <a:t>‹nr.›</a:t>
            </a:fld>
            <a:endParaRPr lang="nl-NL" dirty="0"/>
          </a:p>
        </p:txBody>
      </p:sp>
    </p:spTree>
    <p:extLst>
      <p:ext uri="{BB962C8B-B14F-4D97-AF65-F5344CB8AC3E}">
        <p14:creationId xmlns:p14="http://schemas.microsoft.com/office/powerpoint/2010/main" val="37499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73E5D-E6FD-4354-A2D6-CA567FCE5FA4}" type="datetimeFigureOut">
              <a:rPr lang="nl-NL" smtClean="0"/>
              <a:t>19-4-2023</a:t>
            </a:fld>
            <a:endParaRPr lang="nl-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F405A-6824-494D-8C0E-8F9829E43D16}" type="slidenum">
              <a:rPr lang="nl-NL" smtClean="0"/>
              <a:t>‹nr.›</a:t>
            </a:fld>
            <a:endParaRPr lang="nl-NL" dirty="0"/>
          </a:p>
        </p:txBody>
      </p:sp>
    </p:spTree>
    <p:extLst>
      <p:ext uri="{BB962C8B-B14F-4D97-AF65-F5344CB8AC3E}">
        <p14:creationId xmlns:p14="http://schemas.microsoft.com/office/powerpoint/2010/main" val="3237864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75B89BA-B996-4E3E-BAF9-CC1B1E85B12A}"/>
              </a:ext>
            </a:extLst>
          </p:cNvPr>
          <p:cNvSpPr txBox="1"/>
          <p:nvPr/>
        </p:nvSpPr>
        <p:spPr>
          <a:xfrm>
            <a:off x="871200" y="349200"/>
            <a:ext cx="8870536" cy="800219"/>
          </a:xfrm>
          <a:prstGeom prst="rect">
            <a:avLst/>
          </a:prstGeom>
          <a:noFill/>
        </p:spPr>
        <p:txBody>
          <a:bodyPr wrap="square" rtlCol="0">
            <a:spAutoFit/>
          </a:bodyPr>
          <a:lstStyle/>
          <a:p>
            <a:r>
              <a:rPr lang="nl-NL" sz="2800" dirty="0">
                <a:solidFill>
                  <a:srgbClr val="FF0000"/>
                </a:solidFill>
              </a:rPr>
              <a:t>Groene chemie:  </a:t>
            </a:r>
          </a:p>
          <a:p>
            <a:r>
              <a:rPr lang="nl-NL" dirty="0"/>
              <a:t> </a:t>
            </a:r>
          </a:p>
        </p:txBody>
      </p:sp>
    </p:spTree>
    <p:extLst>
      <p:ext uri="{BB962C8B-B14F-4D97-AF65-F5344CB8AC3E}">
        <p14:creationId xmlns:p14="http://schemas.microsoft.com/office/powerpoint/2010/main" val="380681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5601855"/>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Productie van tetrachloormethaan:</a:t>
            </a:r>
            <a:r>
              <a:rPr lang="nl-NL" sz="2400" dirty="0">
                <a:latin typeface="Calibri" panose="020F0502020204030204" pitchFamily="34" charset="0"/>
                <a:ea typeface="Arial" panose="020B0604020202020204" pitchFamily="34" charset="0"/>
              </a:rPr>
              <a:t>      </a:t>
            </a:r>
          </a:p>
          <a:p>
            <a:pPr marL="75565">
              <a:spcAft>
                <a:spcPts val="0"/>
              </a:spcAft>
            </a:pPr>
            <a:endParaRPr lang="nl-NL" sz="1100" dirty="0">
              <a:latin typeface="Calibri" panose="020F0502020204030204" pitchFamily="34" charset="0"/>
              <a:ea typeface="Arial" panose="020B0604020202020204" pitchFamily="34" charset="0"/>
            </a:endParaRPr>
          </a:p>
          <a:p>
            <a:pPr marL="75565">
              <a:spcAft>
                <a:spcPts val="0"/>
              </a:spcAft>
            </a:pPr>
            <a:r>
              <a:rPr lang="nl-NL" sz="2400" dirty="0">
                <a:latin typeface="Calibri" panose="020F0502020204030204" pitchFamily="34" charset="0"/>
                <a:ea typeface="Arial" panose="020B0604020202020204" pitchFamily="34" charset="0"/>
              </a:rPr>
              <a:t> 		                                         </a:t>
            </a:r>
            <a:r>
              <a:rPr lang="nl-NL" sz="400"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C  +  2 Cl</a:t>
            </a:r>
            <a:r>
              <a:rPr lang="nl-NL" sz="2400" baseline="-25000" dirty="0">
                <a:latin typeface="Calibri" panose="020F0502020204030204" pitchFamily="34" charset="0"/>
                <a:ea typeface="Arial" panose="020B0604020202020204" pitchFamily="34" charset="0"/>
              </a:rPr>
              <a:t>2</a:t>
            </a:r>
            <a:r>
              <a:rPr lang="nl-NL" sz="2400"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CCl</a:t>
            </a:r>
            <a:r>
              <a:rPr lang="nl-NL" sz="2400" baseline="-25000" dirty="0">
                <a:solidFill>
                  <a:srgbClr val="FF0000"/>
                </a:solidFill>
                <a:latin typeface="Calibri" panose="020F0502020204030204" pitchFamily="34" charset="0"/>
                <a:ea typeface="Arial" panose="020B0604020202020204" pitchFamily="34" charset="0"/>
              </a:rPr>
              <a:t>4</a:t>
            </a:r>
            <a:endParaRPr lang="nl-NL" sz="2400" dirty="0">
              <a:solidFill>
                <a:srgbClr val="FF0000"/>
              </a:solidFill>
              <a:latin typeface="Calibri" panose="020F0502020204030204" pitchFamily="34" charset="0"/>
              <a:ea typeface="Arial" panose="020B0604020202020204" pitchFamily="34" charset="0"/>
            </a:endParaRPr>
          </a:p>
          <a:p>
            <a:r>
              <a:rPr lang="nl-NL" dirty="0"/>
              <a:t>	</a:t>
            </a:r>
          </a:p>
          <a:p>
            <a:pPr>
              <a:lnSpc>
                <a:spcPts val="1400"/>
              </a:lnSpc>
            </a:pPr>
            <a:endParaRPr lang="nl-NL" sz="2000" dirty="0"/>
          </a:p>
          <a:p>
            <a:pPr>
              <a:lnSpc>
                <a:spcPts val="1400"/>
              </a:lnSpc>
            </a:pPr>
            <a:r>
              <a:rPr lang="nl-NL" sz="2000" dirty="0"/>
              <a:t>			 </a:t>
            </a:r>
          </a:p>
          <a:p>
            <a:pPr defTabSz="444500">
              <a:lnSpc>
                <a:spcPts val="1400"/>
              </a:lnSpc>
              <a:tabLst>
                <a:tab pos="358775" algn="l"/>
                <a:tab pos="1341438" algn="l"/>
              </a:tabLst>
            </a:pPr>
            <a:r>
              <a:rPr lang="nl-NL" sz="2000" dirty="0"/>
              <a:t>		</a:t>
            </a:r>
          </a:p>
          <a:p>
            <a:pPr>
              <a:lnSpc>
                <a:spcPts val="1400"/>
              </a:lnSpc>
              <a:spcBef>
                <a:spcPts val="200"/>
              </a:spcBef>
            </a:pPr>
            <a:r>
              <a:rPr lang="nl-NL" sz="2000" dirty="0"/>
              <a:t>                                                                      </a:t>
            </a: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9" name="Afbeelding 8" descr="http://www.essentialchemicalindustry.org/images/stories/080_biolfuels/08-bio_fuelsDadc.jpg">
            <a:extLst>
              <a:ext uri="{FF2B5EF4-FFF2-40B4-BE49-F238E27FC236}">
                <a16:creationId xmlns:a16="http://schemas.microsoft.com/office/drawing/2014/main" id="{E16B35A4-6D5F-48A1-BC15-0C20394271D2}"/>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71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5" y="952575"/>
            <a:ext cx="8558613" cy="5627503"/>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a:t>
            </a:r>
            <a:r>
              <a:rPr lang="nl-NL" dirty="0">
                <a:solidFill>
                  <a:srgbClr val="FF0000"/>
                </a:solidFill>
                <a:latin typeface="Calibri" panose="020F0502020204030204" pitchFamily="34" charset="0"/>
                <a:ea typeface="Arial" panose="020B0604020202020204" pitchFamily="34" charset="0"/>
              </a:rPr>
              <a:t>theoretische</a:t>
            </a:r>
            <a:r>
              <a:rPr lang="nl-NL" dirty="0">
                <a:latin typeface="Calibri" panose="020F0502020204030204" pitchFamily="34" charset="0"/>
                <a:ea typeface="Arial" panose="020B0604020202020204" pitchFamily="34" charset="0"/>
              </a:rPr>
              <a:t>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Productie van tetrachloormethaan:      </a:t>
            </a:r>
          </a:p>
          <a:p>
            <a:pPr marL="75565">
              <a:spcAft>
                <a:spcPts val="0"/>
              </a:spcAft>
            </a:pPr>
            <a:endParaRPr lang="nl-NL" sz="1100" dirty="0">
              <a:latin typeface="Calibri" panose="020F0502020204030204" pitchFamily="34" charset="0"/>
              <a:ea typeface="Arial" panose="020B0604020202020204" pitchFamily="34" charset="0"/>
            </a:endParaRPr>
          </a:p>
          <a:p>
            <a:pPr marL="75565">
              <a:spcAft>
                <a:spcPts val="0"/>
              </a:spcAft>
            </a:pPr>
            <a:r>
              <a:rPr lang="nl-NL" sz="2400" dirty="0">
                <a:latin typeface="Calibri" panose="020F0502020204030204" pitchFamily="34" charset="0"/>
                <a:ea typeface="Arial" panose="020B0604020202020204" pitchFamily="34" charset="0"/>
              </a:rPr>
              <a:t> 		                                         </a:t>
            </a:r>
            <a:r>
              <a:rPr lang="nl-NL" sz="400"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C  +  2 Cl</a:t>
            </a:r>
            <a:r>
              <a:rPr lang="nl-NL" sz="2400" baseline="-25000" dirty="0">
                <a:latin typeface="Calibri" panose="020F0502020204030204" pitchFamily="34" charset="0"/>
                <a:ea typeface="Arial" panose="020B0604020202020204" pitchFamily="34" charset="0"/>
              </a:rPr>
              <a:t>2</a:t>
            </a:r>
            <a:r>
              <a:rPr lang="nl-NL" sz="2400"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CCl</a:t>
            </a:r>
            <a:r>
              <a:rPr lang="nl-NL" sz="2400" baseline="-25000" dirty="0">
                <a:solidFill>
                  <a:srgbClr val="FF0000"/>
                </a:solidFill>
                <a:latin typeface="Calibri" panose="020F0502020204030204" pitchFamily="34" charset="0"/>
                <a:ea typeface="Arial" panose="020B0604020202020204" pitchFamily="34" charset="0"/>
              </a:rPr>
              <a:t>4</a:t>
            </a:r>
            <a:endParaRPr lang="nl-NL" sz="2400" dirty="0">
              <a:solidFill>
                <a:srgbClr val="FF0000"/>
              </a:solidFill>
              <a:latin typeface="Calibri" panose="020F0502020204030204" pitchFamily="34" charset="0"/>
              <a:ea typeface="Arial" panose="020B0604020202020204" pitchFamily="34" charset="0"/>
            </a:endParaRPr>
          </a:p>
          <a:p>
            <a:r>
              <a:rPr lang="nl-NL" dirty="0"/>
              <a:t>	</a:t>
            </a:r>
          </a:p>
          <a:p>
            <a:pPr>
              <a:lnSpc>
                <a:spcPts val="1400"/>
              </a:lnSpc>
            </a:pPr>
            <a:endParaRPr lang="nl-NL" sz="2000" dirty="0"/>
          </a:p>
          <a:p>
            <a:pPr>
              <a:lnSpc>
                <a:spcPts val="1400"/>
              </a:lnSpc>
            </a:pPr>
            <a:r>
              <a:rPr lang="nl-NL" sz="2000" dirty="0"/>
              <a:t>			 </a:t>
            </a:r>
          </a:p>
          <a:p>
            <a:pPr defTabSz="444500">
              <a:lnSpc>
                <a:spcPts val="1400"/>
              </a:lnSpc>
              <a:tabLst>
                <a:tab pos="358775" algn="l"/>
                <a:tab pos="1341438" algn="l"/>
              </a:tabLst>
            </a:pPr>
            <a:r>
              <a:rPr lang="nl-NL" sz="2000" dirty="0"/>
              <a:t>		</a:t>
            </a:r>
            <a:r>
              <a:rPr lang="nl-NL" sz="2000" dirty="0">
                <a:solidFill>
                  <a:srgbClr val="FF0000"/>
                </a:solidFill>
              </a:rPr>
              <a:t>Atoomeconomie:  100% </a:t>
            </a:r>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dirty="0"/>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9" name="Afbeelding 8" descr="http://www.essentialchemicalindustry.org/images/stories/080_biolfuels/08-bio_fuelsDadc.jpg">
            <a:extLst>
              <a:ext uri="{FF2B5EF4-FFF2-40B4-BE49-F238E27FC236}">
                <a16:creationId xmlns:a16="http://schemas.microsoft.com/office/drawing/2014/main" id="{E16B35A4-6D5F-48A1-BC15-0C20394271D2}"/>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576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5" y="952575"/>
            <a:ext cx="8558613" cy="5627503"/>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a:t>
            </a:r>
            <a:r>
              <a:rPr lang="nl-NL" dirty="0">
                <a:solidFill>
                  <a:srgbClr val="FF0000"/>
                </a:solidFill>
                <a:latin typeface="Calibri" panose="020F0502020204030204" pitchFamily="34" charset="0"/>
                <a:ea typeface="Arial" panose="020B0604020202020204" pitchFamily="34" charset="0"/>
              </a:rPr>
              <a:t>theoretische</a:t>
            </a:r>
            <a:r>
              <a:rPr lang="nl-NL" dirty="0">
                <a:latin typeface="Calibri" panose="020F0502020204030204" pitchFamily="34" charset="0"/>
                <a:ea typeface="Arial" panose="020B0604020202020204" pitchFamily="34" charset="0"/>
              </a:rPr>
              <a:t>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Productie van tetrachloormethaan:      </a:t>
            </a:r>
          </a:p>
          <a:p>
            <a:pPr marL="75565">
              <a:spcAft>
                <a:spcPts val="0"/>
              </a:spcAft>
            </a:pPr>
            <a:endParaRPr lang="nl-NL" sz="1100" dirty="0">
              <a:latin typeface="Calibri" panose="020F0502020204030204" pitchFamily="34" charset="0"/>
              <a:ea typeface="Arial" panose="020B0604020202020204" pitchFamily="34" charset="0"/>
            </a:endParaRPr>
          </a:p>
          <a:p>
            <a:pPr marL="75565">
              <a:spcAft>
                <a:spcPts val="0"/>
              </a:spcAft>
            </a:pPr>
            <a:r>
              <a:rPr lang="nl-NL" sz="2400" dirty="0">
                <a:latin typeface="Calibri" panose="020F0502020204030204" pitchFamily="34" charset="0"/>
                <a:ea typeface="Arial" panose="020B0604020202020204" pitchFamily="34" charset="0"/>
              </a:rPr>
              <a:t> 		                                         </a:t>
            </a:r>
            <a:r>
              <a:rPr lang="nl-NL" sz="400"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C  +  2 Cl</a:t>
            </a:r>
            <a:r>
              <a:rPr lang="nl-NL" sz="2400" baseline="-25000" dirty="0">
                <a:latin typeface="Calibri" panose="020F0502020204030204" pitchFamily="34" charset="0"/>
                <a:ea typeface="Arial" panose="020B0604020202020204" pitchFamily="34" charset="0"/>
              </a:rPr>
              <a:t>2</a:t>
            </a:r>
            <a:r>
              <a:rPr lang="nl-NL" sz="2400" dirty="0">
                <a:latin typeface="Calibri" panose="020F0502020204030204" pitchFamily="34" charset="0"/>
                <a:ea typeface="Arial" panose="020B0604020202020204" pitchFamily="34" charset="0"/>
              </a:rPr>
              <a:t>       CCl</a:t>
            </a:r>
            <a:r>
              <a:rPr lang="nl-NL" sz="2400" baseline="-25000" dirty="0">
                <a:latin typeface="Calibri" panose="020F0502020204030204" pitchFamily="34" charset="0"/>
                <a:ea typeface="Arial" panose="020B0604020202020204" pitchFamily="34" charset="0"/>
              </a:rPr>
              <a:t>4</a:t>
            </a:r>
            <a:endParaRPr lang="nl-NL" sz="2400" dirty="0">
              <a:latin typeface="Calibri" panose="020F0502020204030204" pitchFamily="34" charset="0"/>
              <a:ea typeface="Arial" panose="020B0604020202020204" pitchFamily="34" charset="0"/>
            </a:endParaRPr>
          </a:p>
          <a:p>
            <a:r>
              <a:rPr lang="nl-NL" dirty="0"/>
              <a:t>	</a:t>
            </a:r>
          </a:p>
          <a:p>
            <a:pPr>
              <a:lnSpc>
                <a:spcPts val="1400"/>
              </a:lnSpc>
            </a:pPr>
            <a:endParaRPr lang="nl-NL" sz="2000" dirty="0"/>
          </a:p>
          <a:p>
            <a:pPr>
              <a:lnSpc>
                <a:spcPts val="1400"/>
              </a:lnSpc>
            </a:pPr>
            <a:r>
              <a:rPr lang="nl-NL" sz="2000" dirty="0"/>
              <a:t>			 </a:t>
            </a:r>
          </a:p>
          <a:p>
            <a:pPr defTabSz="444500">
              <a:lnSpc>
                <a:spcPts val="1400"/>
              </a:lnSpc>
              <a:tabLst>
                <a:tab pos="358775" algn="l"/>
                <a:tab pos="1341438" algn="l"/>
              </a:tabLst>
            </a:pPr>
            <a:r>
              <a:rPr lang="nl-NL" sz="2000" dirty="0"/>
              <a:t>		Atoomeconomie:  100% </a:t>
            </a:r>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dirty="0"/>
          </a:p>
          <a:p>
            <a:pPr defTabSz="444500">
              <a:lnSpc>
                <a:spcPts val="1400"/>
              </a:lnSpc>
              <a:tabLst>
                <a:tab pos="358775" algn="l"/>
                <a:tab pos="1341438" algn="l"/>
              </a:tabLst>
            </a:pPr>
            <a:r>
              <a:rPr lang="nl-NL" dirty="0">
                <a:solidFill>
                  <a:srgbClr val="FF0000"/>
                </a:solidFill>
              </a:rPr>
              <a:t>Het </a:t>
            </a:r>
            <a:r>
              <a:rPr lang="nl-NL" i="1" dirty="0">
                <a:solidFill>
                  <a:srgbClr val="FF0000"/>
                </a:solidFill>
              </a:rPr>
              <a:t>rendement</a:t>
            </a:r>
            <a:r>
              <a:rPr lang="nl-NL" dirty="0">
                <a:solidFill>
                  <a:srgbClr val="FF0000"/>
                </a:solidFill>
              </a:rPr>
              <a:t> van de reactie speelt geen rol bij het berekenen van de atoomeconomie.</a:t>
            </a: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9" name="Afbeelding 8" descr="http://www.essentialchemicalindustry.org/images/stories/080_biolfuels/08-bio_fuelsDadc.jpg">
            <a:extLst>
              <a:ext uri="{FF2B5EF4-FFF2-40B4-BE49-F238E27FC236}">
                <a16:creationId xmlns:a16="http://schemas.microsoft.com/office/drawing/2014/main" id="{E16B35A4-6D5F-48A1-BC15-0C20394271D2}"/>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567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896314" cy="1107996"/>
          </a:xfrm>
          <a:prstGeom prst="rect">
            <a:avLst/>
          </a:prstGeom>
          <a:noFill/>
        </p:spPr>
        <p:txBody>
          <a:bodyPr wrap="square" rtlCol="0">
            <a:spAutoFit/>
          </a:bodyPr>
          <a:lstStyle/>
          <a:p>
            <a:r>
              <a:rPr lang="nl-NL" sz="2800" dirty="0">
                <a:solidFill>
                  <a:srgbClr val="FF0000"/>
                </a:solidFill>
              </a:rPr>
              <a:t>Rendement van een reactie</a:t>
            </a:r>
          </a:p>
          <a:p>
            <a:endParaRPr lang="nl-NL" sz="1000" dirty="0"/>
          </a:p>
          <a:p>
            <a:endParaRPr lang="nl-NL" sz="2800" dirty="0"/>
          </a:p>
        </p:txBody>
      </p:sp>
    </p:spTree>
    <p:extLst>
      <p:ext uri="{BB962C8B-B14F-4D97-AF65-F5344CB8AC3E}">
        <p14:creationId xmlns:p14="http://schemas.microsoft.com/office/powerpoint/2010/main" val="1491271241"/>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896314" cy="1763944"/>
          </a:xfrm>
          <a:prstGeom prst="rect">
            <a:avLst/>
          </a:prstGeom>
          <a:noFill/>
        </p:spPr>
        <p:txBody>
          <a:bodyPr wrap="square" rtlCol="0">
            <a:spAutoFit/>
          </a:bodyPr>
          <a:lstStyle/>
          <a:p>
            <a:r>
              <a:rPr lang="nl-NL" sz="2800" dirty="0"/>
              <a:t>Rendement van een reactie</a:t>
            </a:r>
          </a:p>
          <a:p>
            <a:endParaRPr lang="nl-NL" sz="1000" dirty="0"/>
          </a:p>
          <a:p>
            <a:pPr lvl="0">
              <a:lnSpc>
                <a:spcPts val="2000"/>
              </a:lnSpc>
              <a:spcBef>
                <a:spcPts val="600"/>
              </a:spcBef>
              <a:spcAft>
                <a:spcPts val="600"/>
              </a:spcAft>
            </a:pPr>
            <a:r>
              <a:rPr lang="nl-NL" dirty="0">
                <a:solidFill>
                  <a:srgbClr val="FF0000"/>
                </a:solidFill>
                <a:latin typeface="Calibri" panose="020F0502020204030204" pitchFamily="34" charset="0"/>
                <a:ea typeface="Arial" panose="020B0604020202020204" pitchFamily="34" charset="0"/>
              </a:rPr>
              <a:t>De praktische opbrengst (of werkelijke opbrengst) als percentage van de theoretische maximale opbrengst. </a:t>
            </a:r>
            <a:endParaRPr lang="nl-NL" dirty="0">
              <a:solidFill>
                <a:srgbClr val="FF0000"/>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dirty="0">
              <a:solidFill>
                <a:prstClr val="black"/>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sz="2800" dirty="0"/>
          </a:p>
        </p:txBody>
      </p:sp>
    </p:spTree>
    <p:extLst>
      <p:ext uri="{BB962C8B-B14F-4D97-AF65-F5344CB8AC3E}">
        <p14:creationId xmlns:p14="http://schemas.microsoft.com/office/powerpoint/2010/main" val="217464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4647426"/>
          </a:xfrm>
          <a:prstGeom prst="rect">
            <a:avLst/>
          </a:prstGeom>
          <a:noFill/>
        </p:spPr>
        <p:txBody>
          <a:bodyPr wrap="square" rtlCol="0">
            <a:spAutoFit/>
          </a:bodyPr>
          <a:lstStyle/>
          <a:p>
            <a:r>
              <a:rPr lang="nl-NL" sz="2800" dirty="0"/>
              <a:t>Rendement van een reactie</a:t>
            </a:r>
          </a:p>
          <a:p>
            <a:endParaRPr lang="nl-NL" sz="1000" dirty="0"/>
          </a:p>
          <a:p>
            <a:pPr>
              <a:lnSpc>
                <a:spcPts val="2000"/>
              </a:lnSpc>
              <a:spcBef>
                <a:spcPts val="600"/>
              </a:spcBef>
              <a:spcAft>
                <a:spcPts val="600"/>
              </a:spcAft>
            </a:pPr>
            <a:r>
              <a:rPr lang="nl-NL" dirty="0">
                <a:solidFill>
                  <a:prstClr val="black"/>
                </a:solidFill>
                <a:latin typeface="Calibri" panose="020F0502020204030204" pitchFamily="34" charset="0"/>
                <a:ea typeface="Arial" panose="020B0604020202020204" pitchFamily="34" charset="0"/>
              </a:rPr>
              <a:t>De praktische opbrengst (of werkelijke opbrengst) als percentage van de theoretische maximale opbrengst. 				</a:t>
            </a:r>
            <a:r>
              <a:rPr lang="nl-NL" dirty="0">
                <a:solidFill>
                  <a:schemeClr val="bg1"/>
                </a:solidFill>
                <a:latin typeface="Calibri" panose="020F0502020204030204" pitchFamily="34" charset="0"/>
                <a:ea typeface="Arial" panose="020B0604020202020204" pitchFamily="34" charset="0"/>
              </a:rPr>
              <a:t>Tabel 97F</a:t>
            </a:r>
          </a:p>
          <a:p>
            <a:pPr lvl="0">
              <a:lnSpc>
                <a:spcPts val="2000"/>
              </a:lnSpc>
              <a:spcBef>
                <a:spcPts val="600"/>
              </a:spcBef>
              <a:spcAft>
                <a:spcPts val="600"/>
              </a:spcAft>
            </a:pPr>
            <a:endParaRPr lang="nl-NL" dirty="0">
              <a:solidFill>
                <a:prstClr val="black"/>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dirty="0">
              <a:solidFill>
                <a:srgbClr val="FF0000"/>
              </a:solidFill>
              <a:latin typeface="Arial" panose="020B0604020202020204" pitchFamily="34" charset="0"/>
              <a:ea typeface="Arial" panose="020B0604020202020204" pitchFamily="34" charset="0"/>
            </a:endParaRPr>
          </a:p>
          <a:p>
            <a:pPr marL="74930" lvl="0">
              <a:lnSpc>
                <a:spcPts val="1600"/>
              </a:lnSpc>
            </a:pPr>
            <a:r>
              <a:rPr lang="nl-NL" i="1" dirty="0">
                <a:solidFill>
                  <a:srgbClr val="FF0000"/>
                </a:solidFill>
                <a:latin typeface="Calibri" panose="020F0502020204030204" pitchFamily="34" charset="0"/>
                <a:ea typeface="Arial" panose="020B0604020202020204" pitchFamily="34" charset="0"/>
              </a:rPr>
              <a:t>		                           praktische opbrengst </a:t>
            </a:r>
            <a:endParaRPr lang="nl-NL" dirty="0">
              <a:solidFill>
                <a:srgbClr val="FF0000"/>
              </a:solidFill>
              <a:latin typeface="Arial" panose="020B0604020202020204" pitchFamily="34" charset="0"/>
              <a:ea typeface="Arial" panose="020B0604020202020204" pitchFamily="34" charset="0"/>
            </a:endParaRPr>
          </a:p>
          <a:p>
            <a:pPr marL="75565" lvl="0">
              <a:lnSpc>
                <a:spcPts val="1600"/>
              </a:lnSpc>
            </a:pPr>
            <a:r>
              <a:rPr lang="nl-NL" i="1" dirty="0">
                <a:solidFill>
                  <a:srgbClr val="FF0000"/>
                </a:solidFill>
                <a:latin typeface="Calibri" panose="020F0502020204030204" pitchFamily="34" charset="0"/>
                <a:ea typeface="Arial" panose="020B0604020202020204" pitchFamily="34" charset="0"/>
              </a:rPr>
              <a:t>      rendement = -------------------------------------------------  x 100%</a:t>
            </a:r>
            <a:endParaRPr lang="nl-NL" dirty="0">
              <a:solidFill>
                <a:srgbClr val="FF0000"/>
              </a:solidFill>
              <a:latin typeface="Arial" panose="020B0604020202020204" pitchFamily="34" charset="0"/>
              <a:ea typeface="Arial" panose="020B0604020202020204" pitchFamily="34" charset="0"/>
            </a:endParaRPr>
          </a:p>
          <a:p>
            <a:pPr marL="75565" lvl="0">
              <a:lnSpc>
                <a:spcPts val="1600"/>
              </a:lnSpc>
            </a:pPr>
            <a:r>
              <a:rPr lang="nl-NL" i="1" dirty="0">
                <a:solidFill>
                  <a:srgbClr val="FF0000"/>
                </a:solidFill>
                <a:latin typeface="Calibri" panose="020F0502020204030204" pitchFamily="34" charset="0"/>
                <a:ea typeface="Arial" panose="020B0604020202020204" pitchFamily="34" charset="0"/>
              </a:rPr>
              <a:t>	                       theoretische opbrengst (volgens r.v.)    </a:t>
            </a:r>
            <a:endParaRPr lang="nl-NL" dirty="0">
              <a:solidFill>
                <a:srgbClr val="FF0000"/>
              </a:solidFill>
              <a:latin typeface="Arial" panose="020B060402020202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endParaRPr lang="nl-NL" dirty="0">
              <a:solidFill>
                <a:prstClr val="black"/>
              </a:solidFill>
              <a:latin typeface="Arial" panose="020B0604020202020204" pitchFamily="34" charset="0"/>
              <a:ea typeface="Arial" panose="020B0604020202020204" pitchFamily="34" charset="0"/>
            </a:endParaRPr>
          </a:p>
          <a:p>
            <a:endParaRPr lang="nl-NL" sz="2800" dirty="0"/>
          </a:p>
        </p:txBody>
      </p:sp>
    </p:spTree>
    <p:extLst>
      <p:ext uri="{BB962C8B-B14F-4D97-AF65-F5344CB8AC3E}">
        <p14:creationId xmlns:p14="http://schemas.microsoft.com/office/powerpoint/2010/main" val="28561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4852610"/>
          </a:xfrm>
          <a:prstGeom prst="rect">
            <a:avLst/>
          </a:prstGeom>
          <a:noFill/>
        </p:spPr>
        <p:txBody>
          <a:bodyPr wrap="square" rtlCol="0">
            <a:spAutoFit/>
          </a:bodyPr>
          <a:lstStyle/>
          <a:p>
            <a:r>
              <a:rPr lang="nl-NL" sz="2800" dirty="0"/>
              <a:t>Rendement van een reactie</a:t>
            </a:r>
          </a:p>
          <a:p>
            <a:endParaRPr lang="nl-NL" sz="1000" dirty="0"/>
          </a:p>
          <a:p>
            <a:pPr>
              <a:lnSpc>
                <a:spcPts val="2000"/>
              </a:lnSpc>
              <a:spcBef>
                <a:spcPts val="600"/>
              </a:spcBef>
              <a:spcAft>
                <a:spcPts val="600"/>
              </a:spcAft>
            </a:pPr>
            <a:r>
              <a:rPr lang="nl-NL" dirty="0">
                <a:solidFill>
                  <a:prstClr val="black"/>
                </a:solidFill>
                <a:latin typeface="Calibri" panose="020F0502020204030204" pitchFamily="34" charset="0"/>
                <a:ea typeface="Arial" panose="020B0604020202020204" pitchFamily="34" charset="0"/>
              </a:rPr>
              <a:t>De praktische opbrengst (of werkelijke opbrengst) als percentage van de theoretische maximale opbrengst. 				                          </a:t>
            </a:r>
            <a:r>
              <a:rPr lang="nl-NL" dirty="0">
                <a:solidFill>
                  <a:srgbClr val="FF0000"/>
                </a:solidFill>
                <a:latin typeface="Calibri" panose="020F0502020204030204" pitchFamily="34" charset="0"/>
                <a:ea typeface="Arial" panose="020B0604020202020204" pitchFamily="34" charset="0"/>
              </a:rPr>
              <a:t>Tabel 97F</a:t>
            </a:r>
          </a:p>
          <a:p>
            <a:pPr lvl="0">
              <a:lnSpc>
                <a:spcPts val="2000"/>
              </a:lnSpc>
              <a:spcBef>
                <a:spcPts val="600"/>
              </a:spcBef>
              <a:spcAft>
                <a:spcPts val="600"/>
              </a:spcAft>
            </a:pPr>
            <a:endParaRPr lang="nl-NL" dirty="0">
              <a:solidFill>
                <a:prstClr val="black"/>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lvl="0">
              <a:lnSpc>
                <a:spcPts val="1600"/>
              </a:lnSpc>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          </a:t>
            </a:r>
            <a:r>
              <a:rPr lang="nl-NL" sz="400" i="1"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praktische opbrengst </a:t>
            </a:r>
            <a:endParaRPr lang="nl-NL" dirty="0">
              <a:latin typeface="Arial" panose="020B0604020202020204" pitchFamily="34" charset="0"/>
              <a:ea typeface="Arial" panose="020B0604020202020204" pitchFamily="34" charset="0"/>
            </a:endParaRPr>
          </a:p>
          <a:p>
            <a:pPr marL="75565" lvl="0">
              <a:lnSpc>
                <a:spcPts val="1600"/>
              </a:lnSpc>
            </a:pPr>
            <a:r>
              <a:rPr lang="nl-NL" i="1" dirty="0">
                <a:latin typeface="Calibri" panose="020F0502020204030204" pitchFamily="34" charset="0"/>
                <a:ea typeface="Arial" panose="020B0604020202020204" pitchFamily="34" charset="0"/>
              </a:rPr>
              <a:t>      rendement = -------------------------------------------------  x 100%</a:t>
            </a:r>
            <a:endParaRPr lang="nl-NL" dirty="0">
              <a:latin typeface="Arial" panose="020B0604020202020204" pitchFamily="34" charset="0"/>
              <a:ea typeface="Arial" panose="020B0604020202020204" pitchFamily="34" charset="0"/>
            </a:endParaRPr>
          </a:p>
          <a:p>
            <a:pPr marL="75565" lvl="0">
              <a:lnSpc>
                <a:spcPts val="1600"/>
              </a:lnSpc>
            </a:pPr>
            <a:r>
              <a:rPr lang="nl-NL" i="1" dirty="0">
                <a:latin typeface="Calibri" panose="020F0502020204030204" pitchFamily="34" charset="0"/>
                <a:ea typeface="Arial" panose="020B0604020202020204" pitchFamily="34" charset="0"/>
              </a:rPr>
              <a:t>                              </a:t>
            </a:r>
            <a:r>
              <a:rPr lang="nl-NL" sz="400" i="1"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theoretische opbrengst (volgens r.v.)    </a:t>
            </a:r>
            <a:endParaRPr lang="nl-NL" dirty="0">
              <a:latin typeface="Arial" panose="020B060402020202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r>
              <a:rPr lang="nl-NL" dirty="0">
                <a:solidFill>
                  <a:srgbClr val="FF0000"/>
                </a:solidFill>
                <a:latin typeface="Calibri" panose="020F0502020204030204" pitchFamily="34" charset="0"/>
                <a:ea typeface="Arial" panose="020B0604020202020204" pitchFamily="34" charset="0"/>
              </a:rPr>
              <a:t>Tabel 37H</a:t>
            </a: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endParaRPr lang="nl-NL" dirty="0">
              <a:solidFill>
                <a:prstClr val="black"/>
              </a:solidFill>
              <a:latin typeface="Arial" panose="020B0604020202020204" pitchFamily="34" charset="0"/>
              <a:ea typeface="Arial" panose="020B0604020202020204" pitchFamily="34" charset="0"/>
            </a:endParaRPr>
          </a:p>
          <a:p>
            <a:endParaRPr lang="nl-NL" sz="2800" dirty="0"/>
          </a:p>
        </p:txBody>
      </p:sp>
    </p:spTree>
    <p:extLst>
      <p:ext uri="{BB962C8B-B14F-4D97-AF65-F5344CB8AC3E}">
        <p14:creationId xmlns:p14="http://schemas.microsoft.com/office/powerpoint/2010/main" val="399437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6093976"/>
          </a:xfrm>
          <a:prstGeom prst="rect">
            <a:avLst/>
          </a:prstGeom>
          <a:noFill/>
        </p:spPr>
        <p:txBody>
          <a:bodyPr wrap="square" rtlCol="0">
            <a:spAutoFit/>
          </a:bodyPr>
          <a:lstStyle/>
          <a:p>
            <a:r>
              <a:rPr lang="nl-NL" sz="2800" dirty="0"/>
              <a:t>Rendement van een reactie</a:t>
            </a:r>
          </a:p>
          <a:p>
            <a:endParaRPr lang="nl-NL" sz="1000" dirty="0"/>
          </a:p>
          <a:p>
            <a:pPr>
              <a:lnSpc>
                <a:spcPts val="2000"/>
              </a:lnSpc>
              <a:spcBef>
                <a:spcPts val="600"/>
              </a:spcBef>
              <a:spcAft>
                <a:spcPts val="600"/>
              </a:spcAft>
            </a:pPr>
            <a:r>
              <a:rPr lang="nl-NL" dirty="0">
                <a:solidFill>
                  <a:prstClr val="black"/>
                </a:solidFill>
                <a:latin typeface="Calibri" panose="020F0502020204030204" pitchFamily="34" charset="0"/>
                <a:ea typeface="Arial" panose="020B0604020202020204" pitchFamily="34" charset="0"/>
              </a:rPr>
              <a:t>De praktische opbrengst (of werkelijke opbrengst) als percentage van de theoretische maximale opbrengst. 				</a:t>
            </a:r>
            <a:endParaRPr lang="nl-NL" dirty="0">
              <a:solidFill>
                <a:srgbClr val="FF0000"/>
              </a:solidFill>
              <a:latin typeface="Calibri" panose="020F0502020204030204" pitchFamily="34" charset="0"/>
              <a:ea typeface="Arial" panose="020B0604020202020204" pitchFamily="34" charset="0"/>
            </a:endParaRPr>
          </a:p>
          <a:p>
            <a:pPr lvl="0">
              <a:lnSpc>
                <a:spcPts val="2000"/>
              </a:lnSpc>
              <a:spcBef>
                <a:spcPts val="600"/>
              </a:spcBef>
              <a:spcAft>
                <a:spcPts val="600"/>
              </a:spcAft>
            </a:pPr>
            <a:endParaRPr lang="nl-NL" dirty="0">
              <a:solidFill>
                <a:prstClr val="black"/>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lvl="0">
              <a:lnSpc>
                <a:spcPts val="1600"/>
              </a:lnSpc>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          </a:t>
            </a:r>
            <a:r>
              <a:rPr lang="nl-NL" sz="400" i="1"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praktische opbrengst </a:t>
            </a:r>
            <a:endParaRPr lang="nl-NL" dirty="0">
              <a:latin typeface="Arial" panose="020B0604020202020204" pitchFamily="34" charset="0"/>
              <a:ea typeface="Arial" panose="020B0604020202020204" pitchFamily="34" charset="0"/>
            </a:endParaRPr>
          </a:p>
          <a:p>
            <a:pPr marL="75565" lvl="0">
              <a:lnSpc>
                <a:spcPts val="1600"/>
              </a:lnSpc>
            </a:pPr>
            <a:r>
              <a:rPr lang="nl-NL" i="1" dirty="0">
                <a:latin typeface="Calibri" panose="020F0502020204030204" pitchFamily="34" charset="0"/>
                <a:ea typeface="Arial" panose="020B0604020202020204" pitchFamily="34" charset="0"/>
              </a:rPr>
              <a:t>      rendement = -------------------------------------------------  x 100%</a:t>
            </a:r>
            <a:endParaRPr lang="nl-NL" dirty="0">
              <a:latin typeface="Arial" panose="020B0604020202020204" pitchFamily="34" charset="0"/>
              <a:ea typeface="Arial" panose="020B0604020202020204" pitchFamily="34" charset="0"/>
            </a:endParaRPr>
          </a:p>
          <a:p>
            <a:pPr marL="75565" lvl="0">
              <a:lnSpc>
                <a:spcPts val="1600"/>
              </a:lnSpc>
            </a:pPr>
            <a:r>
              <a:rPr lang="nl-NL" i="1" dirty="0">
                <a:latin typeface="Calibri" panose="020F0502020204030204" pitchFamily="34" charset="0"/>
                <a:ea typeface="Arial" panose="020B0604020202020204" pitchFamily="34" charset="0"/>
              </a:rPr>
              <a:t>                              </a:t>
            </a:r>
            <a:r>
              <a:rPr lang="nl-NL" sz="400" i="1"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theoretische opbrengst (volgens r.v.)    </a:t>
            </a:r>
            <a:endParaRPr lang="nl-NL" dirty="0">
              <a:latin typeface="Arial" panose="020B060402020202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endParaRPr lang="nl-NL" dirty="0">
              <a:solidFill>
                <a:prstClr val="black"/>
              </a:solidFill>
              <a:latin typeface="Arial" panose="020B0604020202020204" pitchFamily="34" charset="0"/>
              <a:ea typeface="Arial" panose="020B0604020202020204" pitchFamily="34" charset="0"/>
            </a:endParaRPr>
          </a:p>
          <a:p>
            <a:r>
              <a:rPr lang="nl-NL" dirty="0">
                <a:solidFill>
                  <a:srgbClr val="FF0000"/>
                </a:solidFill>
                <a:latin typeface="Calibri" panose="020F0502020204030204" pitchFamily="34" charset="0"/>
                <a:ea typeface="Arial" panose="020B0604020202020204" pitchFamily="34" charset="0"/>
              </a:rPr>
              <a:t>Als een reactie via meerdere stappen verloopt, moeten de rendementen van elke stap vermenigvuldigd worden om het rendement van de totaalreactie te berekenen. </a:t>
            </a:r>
            <a:endParaRPr lang="nl-NL" dirty="0">
              <a:solidFill>
                <a:srgbClr val="FF0000"/>
              </a:solidFill>
              <a:latin typeface="Arial" panose="020B0604020202020204" pitchFamily="34" charset="0"/>
              <a:ea typeface="Arial" panose="020B0604020202020204" pitchFamily="34" charset="0"/>
            </a:endParaRPr>
          </a:p>
          <a:p>
            <a:endParaRPr lang="nl-NL" sz="2800" dirty="0"/>
          </a:p>
        </p:txBody>
      </p:sp>
    </p:spTree>
    <p:extLst>
      <p:ext uri="{BB962C8B-B14F-4D97-AF65-F5344CB8AC3E}">
        <p14:creationId xmlns:p14="http://schemas.microsoft.com/office/powerpoint/2010/main" val="16455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5" name="Afbeelding 4">
            <a:extLst>
              <a:ext uri="{FF2B5EF4-FFF2-40B4-BE49-F238E27FC236}">
                <a16:creationId xmlns:a16="http://schemas.microsoft.com/office/drawing/2014/main" id="{B7E3782D-3FD9-413F-9AE0-869590919DD1}"/>
              </a:ext>
            </a:extLst>
          </p:cNvPr>
          <p:cNvPicPr>
            <a:picLocks noChangeAspect="1"/>
          </p:cNvPicPr>
          <p:nvPr/>
        </p:nvPicPr>
        <p:blipFill rotWithShape="1">
          <a:blip r:embed="rId2"/>
          <a:srcRect l="53953" t="16444" b="47759"/>
          <a:stretch/>
        </p:blipFill>
        <p:spPr>
          <a:xfrm>
            <a:off x="919326" y="1028655"/>
            <a:ext cx="4210584" cy="544141"/>
          </a:xfrm>
          <a:prstGeom prst="rect">
            <a:avLst/>
          </a:prstGeom>
        </p:spPr>
      </p:pic>
    </p:spTree>
    <p:extLst>
      <p:ext uri="{BB962C8B-B14F-4D97-AF65-F5344CB8AC3E}">
        <p14:creationId xmlns:p14="http://schemas.microsoft.com/office/powerpoint/2010/main" val="153092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2" name="Afbeelding 1">
            <a:extLst>
              <a:ext uri="{FF2B5EF4-FFF2-40B4-BE49-F238E27FC236}">
                <a16:creationId xmlns:a16="http://schemas.microsoft.com/office/drawing/2014/main" id="{2020C3DE-6200-4D3A-A144-CD2922654971}"/>
              </a:ext>
            </a:extLst>
          </p:cNvPr>
          <p:cNvPicPr>
            <a:picLocks noChangeAspect="1"/>
          </p:cNvPicPr>
          <p:nvPr/>
        </p:nvPicPr>
        <p:blipFill rotWithShape="1">
          <a:blip r:embed="rId2"/>
          <a:srcRect r="58055"/>
          <a:stretch/>
        </p:blipFill>
        <p:spPr>
          <a:xfrm>
            <a:off x="5129910" y="901950"/>
            <a:ext cx="3835400" cy="1520082"/>
          </a:xfrm>
          <a:prstGeom prst="rect">
            <a:avLst/>
          </a:prstGeom>
        </p:spPr>
      </p:pic>
      <p:pic>
        <p:nvPicPr>
          <p:cNvPr id="5" name="Afbeelding 4">
            <a:extLst>
              <a:ext uri="{FF2B5EF4-FFF2-40B4-BE49-F238E27FC236}">
                <a16:creationId xmlns:a16="http://schemas.microsoft.com/office/drawing/2014/main" id="{73CC7BCD-F58A-48EA-8BA8-87011630C15D}"/>
              </a:ext>
            </a:extLst>
          </p:cNvPr>
          <p:cNvPicPr>
            <a:picLocks noChangeAspect="1"/>
          </p:cNvPicPr>
          <p:nvPr/>
        </p:nvPicPr>
        <p:blipFill rotWithShape="1">
          <a:blip r:embed="rId2"/>
          <a:srcRect l="53953" t="16444" b="47759"/>
          <a:stretch/>
        </p:blipFill>
        <p:spPr>
          <a:xfrm>
            <a:off x="919326" y="1028655"/>
            <a:ext cx="4210584" cy="544141"/>
          </a:xfrm>
          <a:prstGeom prst="rect">
            <a:avLst/>
          </a:prstGeom>
        </p:spPr>
      </p:pic>
    </p:spTree>
    <p:extLst>
      <p:ext uri="{BB962C8B-B14F-4D97-AF65-F5344CB8AC3E}">
        <p14:creationId xmlns:p14="http://schemas.microsoft.com/office/powerpoint/2010/main" val="911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75B89BA-B996-4E3E-BAF9-CC1B1E85B12A}"/>
              </a:ext>
            </a:extLst>
          </p:cNvPr>
          <p:cNvSpPr txBox="1"/>
          <p:nvPr/>
        </p:nvSpPr>
        <p:spPr>
          <a:xfrm>
            <a:off x="871200" y="349200"/>
            <a:ext cx="8870536" cy="1169551"/>
          </a:xfrm>
          <a:prstGeom prst="rect">
            <a:avLst/>
          </a:prstGeom>
          <a:noFill/>
        </p:spPr>
        <p:txBody>
          <a:bodyPr wrap="square" rtlCol="0">
            <a:spAutoFit/>
          </a:bodyPr>
          <a:lstStyle/>
          <a:p>
            <a:r>
              <a:rPr lang="nl-NL" sz="2800" dirty="0"/>
              <a:t>Groene chemie:  </a:t>
            </a:r>
          </a:p>
          <a:p>
            <a:r>
              <a:rPr lang="nl-NL" sz="2400" dirty="0">
                <a:solidFill>
                  <a:srgbClr val="FF0000"/>
                </a:solidFill>
              </a:rPr>
              <a:t>Duurzame productieprocessen in de chemische industrie.</a:t>
            </a:r>
          </a:p>
          <a:p>
            <a:r>
              <a:rPr lang="nl-NL" dirty="0"/>
              <a:t> </a:t>
            </a:r>
          </a:p>
        </p:txBody>
      </p:sp>
    </p:spTree>
    <p:extLst>
      <p:ext uri="{BB962C8B-B14F-4D97-AF65-F5344CB8AC3E}">
        <p14:creationId xmlns:p14="http://schemas.microsoft.com/office/powerpoint/2010/main" val="41906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B39A305-82AC-4BAF-B7EF-6D80C7FBC46E}"/>
              </a:ext>
            </a:extLst>
          </p:cNvPr>
          <p:cNvPicPr>
            <a:picLocks noChangeAspect="1"/>
          </p:cNvPicPr>
          <p:nvPr/>
        </p:nvPicPr>
        <p:blipFill rotWithShape="1">
          <a:blip r:embed="rId2"/>
          <a:srcRect b="63403"/>
          <a:stretch/>
        </p:blipFill>
        <p:spPr>
          <a:xfrm>
            <a:off x="2012060" y="2780265"/>
            <a:ext cx="6381216" cy="1458449"/>
          </a:xfrm>
          <a:prstGeom prst="rect">
            <a:avLst/>
          </a:prstGeom>
        </p:spPr>
      </p:pic>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2" name="Afbeelding 1">
            <a:extLst>
              <a:ext uri="{FF2B5EF4-FFF2-40B4-BE49-F238E27FC236}">
                <a16:creationId xmlns:a16="http://schemas.microsoft.com/office/drawing/2014/main" id="{2020C3DE-6200-4D3A-A144-CD2922654971}"/>
              </a:ext>
            </a:extLst>
          </p:cNvPr>
          <p:cNvPicPr>
            <a:picLocks noChangeAspect="1"/>
          </p:cNvPicPr>
          <p:nvPr/>
        </p:nvPicPr>
        <p:blipFill rotWithShape="1">
          <a:blip r:embed="rId3"/>
          <a:srcRect r="58055"/>
          <a:stretch/>
        </p:blipFill>
        <p:spPr>
          <a:xfrm>
            <a:off x="5129910" y="901950"/>
            <a:ext cx="3835400" cy="1520082"/>
          </a:xfrm>
          <a:prstGeom prst="rect">
            <a:avLst/>
          </a:prstGeom>
        </p:spPr>
      </p:pic>
      <p:pic>
        <p:nvPicPr>
          <p:cNvPr id="6" name="Afbeelding 5">
            <a:extLst>
              <a:ext uri="{FF2B5EF4-FFF2-40B4-BE49-F238E27FC236}">
                <a16:creationId xmlns:a16="http://schemas.microsoft.com/office/drawing/2014/main" id="{AEC44C4E-6183-4F01-AC47-A5359C702E6A}"/>
              </a:ext>
            </a:extLst>
          </p:cNvPr>
          <p:cNvPicPr>
            <a:picLocks noChangeAspect="1"/>
          </p:cNvPicPr>
          <p:nvPr/>
        </p:nvPicPr>
        <p:blipFill rotWithShape="1">
          <a:blip r:embed="rId3"/>
          <a:srcRect l="53953" t="16444" b="47759"/>
          <a:stretch/>
        </p:blipFill>
        <p:spPr>
          <a:xfrm>
            <a:off x="919326" y="1028655"/>
            <a:ext cx="4210584" cy="544141"/>
          </a:xfrm>
          <a:prstGeom prst="rect">
            <a:avLst/>
          </a:prstGeom>
        </p:spPr>
      </p:pic>
    </p:spTree>
    <p:extLst>
      <p:ext uri="{BB962C8B-B14F-4D97-AF65-F5344CB8AC3E}">
        <p14:creationId xmlns:p14="http://schemas.microsoft.com/office/powerpoint/2010/main" val="133989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B39A305-82AC-4BAF-B7EF-6D80C7FBC46E}"/>
              </a:ext>
            </a:extLst>
          </p:cNvPr>
          <p:cNvPicPr>
            <a:picLocks noChangeAspect="1"/>
          </p:cNvPicPr>
          <p:nvPr/>
        </p:nvPicPr>
        <p:blipFill rotWithShape="1">
          <a:blip r:embed="rId2"/>
          <a:srcRect b="18584"/>
          <a:stretch/>
        </p:blipFill>
        <p:spPr>
          <a:xfrm>
            <a:off x="2012060" y="2780265"/>
            <a:ext cx="6381216" cy="3244520"/>
          </a:xfrm>
          <a:prstGeom prst="rect">
            <a:avLst/>
          </a:prstGeom>
        </p:spPr>
      </p:pic>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2" name="Afbeelding 1">
            <a:extLst>
              <a:ext uri="{FF2B5EF4-FFF2-40B4-BE49-F238E27FC236}">
                <a16:creationId xmlns:a16="http://schemas.microsoft.com/office/drawing/2014/main" id="{2020C3DE-6200-4D3A-A144-CD2922654971}"/>
              </a:ext>
            </a:extLst>
          </p:cNvPr>
          <p:cNvPicPr>
            <a:picLocks noChangeAspect="1"/>
          </p:cNvPicPr>
          <p:nvPr/>
        </p:nvPicPr>
        <p:blipFill rotWithShape="1">
          <a:blip r:embed="rId3"/>
          <a:srcRect r="58055"/>
          <a:stretch/>
        </p:blipFill>
        <p:spPr>
          <a:xfrm>
            <a:off x="5129910" y="901950"/>
            <a:ext cx="3835400" cy="1520082"/>
          </a:xfrm>
          <a:prstGeom prst="rect">
            <a:avLst/>
          </a:prstGeom>
        </p:spPr>
      </p:pic>
      <p:pic>
        <p:nvPicPr>
          <p:cNvPr id="6" name="Afbeelding 5">
            <a:extLst>
              <a:ext uri="{FF2B5EF4-FFF2-40B4-BE49-F238E27FC236}">
                <a16:creationId xmlns:a16="http://schemas.microsoft.com/office/drawing/2014/main" id="{B3A815BD-FBEB-4A20-8BBF-A07E0182E811}"/>
              </a:ext>
            </a:extLst>
          </p:cNvPr>
          <p:cNvPicPr>
            <a:picLocks noChangeAspect="1"/>
          </p:cNvPicPr>
          <p:nvPr/>
        </p:nvPicPr>
        <p:blipFill rotWithShape="1">
          <a:blip r:embed="rId3"/>
          <a:srcRect l="53953" t="16444" b="47759"/>
          <a:stretch/>
        </p:blipFill>
        <p:spPr>
          <a:xfrm>
            <a:off x="919326" y="1028655"/>
            <a:ext cx="4210584" cy="544141"/>
          </a:xfrm>
          <a:prstGeom prst="rect">
            <a:avLst/>
          </a:prstGeom>
        </p:spPr>
      </p:pic>
    </p:spTree>
    <p:extLst>
      <p:ext uri="{BB962C8B-B14F-4D97-AF65-F5344CB8AC3E}">
        <p14:creationId xmlns:p14="http://schemas.microsoft.com/office/powerpoint/2010/main" val="25798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AEC154E-286D-4B1B-9033-872BCE18F20D}"/>
              </a:ext>
            </a:extLst>
          </p:cNvPr>
          <p:cNvPicPr>
            <a:picLocks noChangeAspect="1"/>
          </p:cNvPicPr>
          <p:nvPr/>
        </p:nvPicPr>
        <p:blipFill rotWithShape="1">
          <a:blip r:embed="rId2"/>
          <a:srcRect l="53953" t="16444" b="47759"/>
          <a:stretch/>
        </p:blipFill>
        <p:spPr>
          <a:xfrm>
            <a:off x="919326" y="1028655"/>
            <a:ext cx="4210584" cy="544141"/>
          </a:xfrm>
          <a:prstGeom prst="rect">
            <a:avLst/>
          </a:prstGeom>
        </p:spPr>
      </p:pic>
      <p:pic>
        <p:nvPicPr>
          <p:cNvPr id="5" name="Afbeelding 4">
            <a:extLst>
              <a:ext uri="{FF2B5EF4-FFF2-40B4-BE49-F238E27FC236}">
                <a16:creationId xmlns:a16="http://schemas.microsoft.com/office/drawing/2014/main" id="{2B39A305-82AC-4BAF-B7EF-6D80C7FBC46E}"/>
              </a:ext>
            </a:extLst>
          </p:cNvPr>
          <p:cNvPicPr>
            <a:picLocks noChangeAspect="1"/>
          </p:cNvPicPr>
          <p:nvPr/>
        </p:nvPicPr>
        <p:blipFill>
          <a:blip r:embed="rId3"/>
          <a:stretch>
            <a:fillRect/>
          </a:stretch>
        </p:blipFill>
        <p:spPr>
          <a:xfrm>
            <a:off x="2012060" y="2780265"/>
            <a:ext cx="6381216" cy="3985140"/>
          </a:xfrm>
          <a:prstGeom prst="rect">
            <a:avLst/>
          </a:prstGeom>
        </p:spPr>
      </p:pic>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2" name="Afbeelding 1">
            <a:extLst>
              <a:ext uri="{FF2B5EF4-FFF2-40B4-BE49-F238E27FC236}">
                <a16:creationId xmlns:a16="http://schemas.microsoft.com/office/drawing/2014/main" id="{2020C3DE-6200-4D3A-A144-CD2922654971}"/>
              </a:ext>
            </a:extLst>
          </p:cNvPr>
          <p:cNvPicPr>
            <a:picLocks noChangeAspect="1"/>
          </p:cNvPicPr>
          <p:nvPr/>
        </p:nvPicPr>
        <p:blipFill rotWithShape="1">
          <a:blip r:embed="rId2"/>
          <a:srcRect r="58055"/>
          <a:stretch/>
        </p:blipFill>
        <p:spPr>
          <a:xfrm>
            <a:off x="5129910" y="901950"/>
            <a:ext cx="3835400" cy="1520082"/>
          </a:xfrm>
          <a:prstGeom prst="rect">
            <a:avLst/>
          </a:prstGeom>
        </p:spPr>
      </p:pic>
    </p:spTree>
    <p:extLst>
      <p:ext uri="{BB962C8B-B14F-4D97-AF65-F5344CB8AC3E}">
        <p14:creationId xmlns:p14="http://schemas.microsoft.com/office/powerpoint/2010/main" val="242829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54FDF1F-00A8-48D0-ADE6-D7A933517E1E}"/>
              </a:ext>
            </a:extLst>
          </p:cNvPr>
          <p:cNvSpPr txBox="1"/>
          <p:nvPr/>
        </p:nvSpPr>
        <p:spPr>
          <a:xfrm>
            <a:off x="871672" y="347952"/>
            <a:ext cx="8041592" cy="677108"/>
          </a:xfrm>
          <a:prstGeom prst="rect">
            <a:avLst/>
          </a:prstGeom>
          <a:noFill/>
        </p:spPr>
        <p:txBody>
          <a:bodyPr wrap="square" rtlCol="0">
            <a:spAutoFit/>
          </a:bodyPr>
          <a:lstStyle/>
          <a:p>
            <a:r>
              <a:rPr lang="nl-NL" sz="2800" dirty="0">
                <a:solidFill>
                  <a:srgbClr val="FF0000"/>
                </a:solidFill>
              </a:rPr>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3008480275"/>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54FDF1F-00A8-48D0-ADE6-D7A933517E1E}"/>
              </a:ext>
            </a:extLst>
          </p:cNvPr>
          <p:cNvSpPr txBox="1"/>
          <p:nvPr/>
        </p:nvSpPr>
        <p:spPr>
          <a:xfrm>
            <a:off x="871672" y="347952"/>
            <a:ext cx="8041592" cy="2062103"/>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a:p>
            <a:r>
              <a:rPr lang="nl-NL" dirty="0">
                <a:solidFill>
                  <a:srgbClr val="FF0000"/>
                </a:solidFill>
                <a:latin typeface="Calibri" panose="020F0502020204030204" pitchFamily="34" charset="0"/>
                <a:ea typeface="Arial" panose="020B0604020202020204" pitchFamily="34" charset="0"/>
              </a:rPr>
              <a:t>Een maat voor de hoeveelheid afval bij een productieproces. </a:t>
            </a:r>
          </a:p>
          <a:p>
            <a:r>
              <a:rPr lang="nl-NL" dirty="0">
                <a:solidFill>
                  <a:srgbClr val="FF0000"/>
                </a:solidFill>
                <a:latin typeface="Calibri" panose="020F0502020204030204" pitchFamily="34" charset="0"/>
                <a:ea typeface="Arial" panose="020B0604020202020204" pitchFamily="34" charset="0"/>
              </a:rPr>
              <a:t>Ofwel de massa van de beginstoffen minus de massa van de praktische opbrengst van het gewenste product, gedeeld door de massa van de praktische opbrengst van het gewenste product, dus rekening houdend met het rendement</a:t>
            </a:r>
            <a:r>
              <a:rPr lang="nl-NL" dirty="0">
                <a:latin typeface="Calibri" panose="020F0502020204030204" pitchFamily="34" charset="0"/>
                <a:ea typeface="Arial" panose="020B0604020202020204" pitchFamily="34" charset="0"/>
              </a:rPr>
              <a:t>.</a:t>
            </a:r>
          </a:p>
          <a:p>
            <a:endParaRPr lang="nl-NL" dirty="0"/>
          </a:p>
        </p:txBody>
      </p:sp>
    </p:spTree>
    <p:extLst>
      <p:ext uri="{BB962C8B-B14F-4D97-AF65-F5344CB8AC3E}">
        <p14:creationId xmlns:p14="http://schemas.microsoft.com/office/powerpoint/2010/main" val="12117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54FDF1F-00A8-48D0-ADE6-D7A933517E1E}"/>
              </a:ext>
            </a:extLst>
          </p:cNvPr>
          <p:cNvSpPr txBox="1"/>
          <p:nvPr/>
        </p:nvSpPr>
        <p:spPr>
          <a:xfrm>
            <a:off x="871671" y="347952"/>
            <a:ext cx="8127049" cy="4988545"/>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a:p>
            <a:r>
              <a:rPr lang="nl-NL" dirty="0">
                <a:latin typeface="Calibri" panose="020F0502020204030204" pitchFamily="34" charset="0"/>
                <a:ea typeface="Arial" panose="020B0604020202020204" pitchFamily="34" charset="0"/>
              </a:rPr>
              <a:t>Een maat voor de hoeveelheid afval bij een productieproces. </a:t>
            </a:r>
          </a:p>
          <a:p>
            <a:r>
              <a:rPr lang="nl-NL" dirty="0">
                <a:latin typeface="Calibri" panose="020F0502020204030204" pitchFamily="34" charset="0"/>
                <a:ea typeface="Arial" panose="020B0604020202020204" pitchFamily="34" charset="0"/>
              </a:rPr>
              <a:t>Ofwel de massa van de beginstoffen minus de massa van de praktische opbrengst van het gewenste product, gedeeld door de massa van de praktische opbrengst van het gewenste product, dus rekening houdend met het rendement.</a:t>
            </a:r>
          </a:p>
          <a:p>
            <a:r>
              <a:rPr lang="nl-NL" dirty="0">
                <a:solidFill>
                  <a:srgbClr val="FF0000"/>
                </a:solidFill>
                <a:latin typeface="Calibri" panose="020F0502020204030204" pitchFamily="34" charset="0"/>
                <a:ea typeface="Arial" panose="020B0604020202020204" pitchFamily="34" charset="0"/>
              </a:rPr>
              <a:t>															   </a:t>
            </a:r>
            <a:r>
              <a:rPr lang="nl-NL" dirty="0">
                <a:solidFill>
                  <a:schemeClr val="bg1"/>
                </a:solidFill>
                <a:latin typeface="Calibri" panose="020F0502020204030204" pitchFamily="34" charset="0"/>
                <a:ea typeface="Arial" panose="020B0604020202020204" pitchFamily="34" charset="0"/>
              </a:rPr>
              <a:t>Tabel 97F</a:t>
            </a:r>
          </a:p>
          <a:p>
            <a:endParaRPr lang="nl-NL" dirty="0">
              <a:latin typeface="Calibri" panose="020F0502020204030204" pitchFamily="34" charset="0"/>
            </a:endParaRPr>
          </a:p>
          <a:p>
            <a:pPr marL="74930">
              <a:lnSpc>
                <a:spcPts val="1600"/>
              </a:lnSpc>
              <a:spcBef>
                <a:spcPts val="5"/>
              </a:spcBef>
              <a:spcAft>
                <a:spcPts val="0"/>
              </a:spcAft>
            </a:pPr>
            <a:r>
              <a:rPr lang="nl-NL" dirty="0">
                <a:latin typeface="Calibri" panose="020F0502020204030204" pitchFamily="34" charset="0"/>
                <a:ea typeface="Arial" panose="020B0604020202020204" pitchFamily="34" charset="0"/>
              </a:rPr>
              <a:t> </a:t>
            </a:r>
            <a:endParaRPr lang="nl-NL" sz="1400" dirty="0">
              <a:solidFill>
                <a:srgbClr val="FF0000"/>
              </a:solidFill>
              <a:latin typeface="Arial" panose="020B0604020202020204" pitchFamily="34" charset="0"/>
              <a:ea typeface="Arial" panose="020B0604020202020204" pitchFamily="34" charset="0"/>
            </a:endParaRPr>
          </a:p>
          <a:p>
            <a:pPr marL="74930">
              <a:lnSpc>
                <a:spcPts val="1600"/>
              </a:lnSpc>
              <a:spcBef>
                <a:spcPts val="5"/>
              </a:spcBef>
              <a:spcAft>
                <a:spcPts val="0"/>
              </a:spcAft>
            </a:pPr>
            <a:r>
              <a:rPr lang="nl-NL" dirty="0">
                <a:solidFill>
                  <a:srgbClr val="FF0000"/>
                </a:solidFill>
                <a:latin typeface="Calibri" panose="020F0502020204030204" pitchFamily="34" charset="0"/>
                <a:ea typeface="Arial" panose="020B0604020202020204" pitchFamily="34" charset="0"/>
              </a:rPr>
              <a:t>                          </a:t>
            </a:r>
            <a:r>
              <a:rPr lang="nl-NL" i="1" dirty="0">
                <a:solidFill>
                  <a:srgbClr val="FF0000"/>
                </a:solidFill>
                <a:latin typeface="Calibri" panose="020F0502020204030204" pitchFamily="34" charset="0"/>
                <a:ea typeface="Arial" panose="020B0604020202020204" pitchFamily="34" charset="0"/>
              </a:rPr>
              <a:t>massa beginstoffen – massa praktische opbrengst </a:t>
            </a:r>
            <a:endParaRPr lang="nl-NL" sz="1400" dirty="0">
              <a:solidFill>
                <a:srgbClr val="FF0000"/>
              </a:solidFill>
              <a:latin typeface="Arial" panose="020B0604020202020204" pitchFamily="34" charset="0"/>
              <a:ea typeface="Arial" panose="020B0604020202020204" pitchFamily="34" charset="0"/>
            </a:endParaRPr>
          </a:p>
          <a:p>
            <a:pPr marL="75565">
              <a:lnSpc>
                <a:spcPts val="1600"/>
              </a:lnSpc>
              <a:spcBef>
                <a:spcPts val="5"/>
              </a:spcBef>
              <a:spcAft>
                <a:spcPts val="0"/>
              </a:spcAft>
            </a:pPr>
            <a:r>
              <a:rPr lang="nl-NL" i="1" dirty="0">
                <a:solidFill>
                  <a:srgbClr val="FF0000"/>
                </a:solidFill>
                <a:latin typeface="Calibri" panose="020F0502020204030204" pitchFamily="34" charset="0"/>
                <a:ea typeface="Arial" panose="020B0604020202020204" pitchFamily="34" charset="0"/>
              </a:rPr>
              <a:t>      E-factor =  ------------------------------------------------------------------   x 100%</a:t>
            </a:r>
            <a:endParaRPr lang="nl-NL" sz="1400" dirty="0">
              <a:solidFill>
                <a:srgbClr val="FF0000"/>
              </a:solidFill>
              <a:latin typeface="Arial" panose="020B0604020202020204" pitchFamily="34" charset="0"/>
              <a:ea typeface="Arial" panose="020B0604020202020204" pitchFamily="34" charset="0"/>
            </a:endParaRPr>
          </a:p>
          <a:p>
            <a:pPr marL="75565">
              <a:lnSpc>
                <a:spcPts val="1600"/>
              </a:lnSpc>
              <a:spcAft>
                <a:spcPts val="0"/>
              </a:spcAft>
            </a:pPr>
            <a:r>
              <a:rPr lang="nl-NL" i="1" dirty="0">
                <a:solidFill>
                  <a:srgbClr val="FF0000"/>
                </a:solidFill>
                <a:latin typeface="Calibri" panose="020F0502020204030204" pitchFamily="34" charset="0"/>
                <a:ea typeface="Arial" panose="020B0604020202020204" pitchFamily="34" charset="0"/>
              </a:rPr>
              <a:t>                                            massa praktische opbrengst </a:t>
            </a:r>
            <a:endParaRPr lang="nl-NL" sz="1400" dirty="0">
              <a:solidFill>
                <a:srgbClr val="FF0000"/>
              </a:solidFill>
              <a:latin typeface="Arial" panose="020B0604020202020204" pitchFamily="34" charset="0"/>
              <a:ea typeface="Arial" panose="020B0604020202020204" pitchFamily="34" charset="0"/>
            </a:endParaRPr>
          </a:p>
          <a:p>
            <a:pPr marL="74930">
              <a:lnSpc>
                <a:spcPts val="1300"/>
              </a:lnSpc>
              <a:spcAft>
                <a:spcPts val="0"/>
              </a:spcAft>
            </a:pPr>
            <a:r>
              <a:rPr lang="nl-NL" dirty="0">
                <a:latin typeface="Calibri" panose="020F0502020204030204" pitchFamily="34" charset="0"/>
                <a:ea typeface="Arial" panose="020B0604020202020204" pitchFamily="34" charset="0"/>
              </a:rPr>
              <a:t> </a:t>
            </a:r>
            <a:r>
              <a:rPr lang="nl-NL" sz="1400" dirty="0">
                <a:latin typeface="Arial" panose="020B0604020202020204" pitchFamily="34" charset="0"/>
                <a:ea typeface="Arial" panose="020B0604020202020204" pitchFamily="34" charset="0"/>
              </a:rPr>
              <a:t>															</a:t>
            </a:r>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p>
        </p:txBody>
      </p:sp>
    </p:spTree>
    <p:extLst>
      <p:ext uri="{BB962C8B-B14F-4D97-AF65-F5344CB8AC3E}">
        <p14:creationId xmlns:p14="http://schemas.microsoft.com/office/powerpoint/2010/main" val="13601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54FDF1F-00A8-48D0-ADE6-D7A933517E1E}"/>
              </a:ext>
            </a:extLst>
          </p:cNvPr>
          <p:cNvSpPr txBox="1"/>
          <p:nvPr/>
        </p:nvSpPr>
        <p:spPr>
          <a:xfrm>
            <a:off x="871671" y="347952"/>
            <a:ext cx="8127049" cy="5432256"/>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a:p>
            <a:r>
              <a:rPr lang="nl-NL" dirty="0">
                <a:latin typeface="Calibri" panose="020F0502020204030204" pitchFamily="34" charset="0"/>
                <a:ea typeface="Arial" panose="020B0604020202020204" pitchFamily="34" charset="0"/>
              </a:rPr>
              <a:t>Een maat voor de hoeveelheid afval bij een productieproces. </a:t>
            </a:r>
          </a:p>
          <a:p>
            <a:r>
              <a:rPr lang="nl-NL" dirty="0">
                <a:latin typeface="Calibri" panose="020F0502020204030204" pitchFamily="34" charset="0"/>
                <a:ea typeface="Arial" panose="020B0604020202020204" pitchFamily="34" charset="0"/>
              </a:rPr>
              <a:t>Ofwel de massa van de beginstoffen minus de massa van de praktische opbrengst van het gewenste product, gedeeld door de massa van de praktische opbrengst van het gewenste product, dus rekening houdend met het rendement.</a:t>
            </a:r>
          </a:p>
          <a:p>
            <a:r>
              <a:rPr lang="nl-NL" dirty="0">
                <a:solidFill>
                  <a:srgbClr val="FF0000"/>
                </a:solidFill>
                <a:latin typeface="Calibri" panose="020F0502020204030204" pitchFamily="34" charset="0"/>
                <a:ea typeface="Arial" panose="020B0604020202020204" pitchFamily="34" charset="0"/>
              </a:rPr>
              <a:t>															   Tabel 97F</a:t>
            </a:r>
          </a:p>
          <a:p>
            <a:endParaRPr lang="nl-NL" dirty="0">
              <a:latin typeface="Calibri" panose="020F0502020204030204" pitchFamily="34" charset="0"/>
            </a:endParaRPr>
          </a:p>
          <a:p>
            <a:pPr marL="74930">
              <a:lnSpc>
                <a:spcPts val="1600"/>
              </a:lnSpc>
              <a:spcBef>
                <a:spcPts val="5"/>
              </a:spcBef>
              <a:spcAft>
                <a:spcPts val="0"/>
              </a:spcAft>
            </a:pPr>
            <a:r>
              <a:rPr lang="nl-NL" dirty="0">
                <a:latin typeface="Calibri" panose="020F0502020204030204" pitchFamily="34" charset="0"/>
                <a:ea typeface="Arial" panose="020B0604020202020204" pitchFamily="34" charset="0"/>
              </a:rPr>
              <a:t> </a:t>
            </a:r>
            <a:endParaRPr lang="nl-NL" sz="1400" dirty="0">
              <a:latin typeface="Arial" panose="020B0604020202020204" pitchFamily="34" charset="0"/>
              <a:ea typeface="Arial" panose="020B0604020202020204" pitchFamily="34" charset="0"/>
            </a:endParaRPr>
          </a:p>
          <a:p>
            <a:pPr marL="74930">
              <a:lnSpc>
                <a:spcPts val="1600"/>
              </a:lnSpc>
              <a:spcBef>
                <a:spcPts val="5"/>
              </a:spcBef>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massa beginstoffen – massa praktische opbrengst </a:t>
            </a:r>
            <a:endParaRPr lang="nl-NL" sz="1400" dirty="0">
              <a:latin typeface="Arial" panose="020B0604020202020204" pitchFamily="34" charset="0"/>
              <a:ea typeface="Arial" panose="020B0604020202020204" pitchFamily="34" charset="0"/>
            </a:endParaRPr>
          </a:p>
          <a:p>
            <a:pPr marL="75565">
              <a:lnSpc>
                <a:spcPts val="1600"/>
              </a:lnSpc>
              <a:spcBef>
                <a:spcPts val="5"/>
              </a:spcBef>
              <a:spcAft>
                <a:spcPts val="0"/>
              </a:spcAft>
            </a:pPr>
            <a:r>
              <a:rPr lang="nl-NL" i="1" dirty="0">
                <a:latin typeface="Calibri" panose="020F0502020204030204" pitchFamily="34" charset="0"/>
                <a:ea typeface="Arial" panose="020B0604020202020204" pitchFamily="34" charset="0"/>
              </a:rPr>
              <a:t>      E-factor =  ------------------------------------------------------------------   x 100%</a:t>
            </a:r>
            <a:endParaRPr lang="nl-NL" sz="1400"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massa praktische opbrengst </a:t>
            </a:r>
            <a:endParaRPr lang="nl-NL" sz="1400" dirty="0">
              <a:latin typeface="Arial" panose="020B0604020202020204" pitchFamily="34" charset="0"/>
              <a:ea typeface="Arial" panose="020B0604020202020204" pitchFamily="34" charset="0"/>
            </a:endParaRPr>
          </a:p>
          <a:p>
            <a:pPr marL="74930">
              <a:lnSpc>
                <a:spcPts val="1300"/>
              </a:lnSpc>
              <a:spcAft>
                <a:spcPts val="0"/>
              </a:spcAft>
            </a:pPr>
            <a:r>
              <a:rPr lang="nl-NL" dirty="0">
                <a:latin typeface="Calibri" panose="020F0502020204030204" pitchFamily="34" charset="0"/>
                <a:ea typeface="Arial" panose="020B0604020202020204" pitchFamily="34" charset="0"/>
              </a:rPr>
              <a:t> </a:t>
            </a:r>
            <a:r>
              <a:rPr lang="nl-NL" sz="1400" dirty="0">
                <a:latin typeface="Arial" panose="020B0604020202020204" pitchFamily="34" charset="0"/>
                <a:ea typeface="Arial" panose="020B0604020202020204" pitchFamily="34" charset="0"/>
              </a:rPr>
              <a:t>															   </a:t>
            </a:r>
            <a:r>
              <a:rPr lang="nl-NL" dirty="0">
                <a:solidFill>
                  <a:srgbClr val="FF0000"/>
                </a:solidFill>
                <a:latin typeface="Calibri" panose="020F0502020204030204" pitchFamily="34" charset="0"/>
                <a:ea typeface="Arial" panose="020B0604020202020204" pitchFamily="34" charset="0"/>
              </a:rPr>
              <a:t>Tabel 37H</a:t>
            </a:r>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p>
        </p:txBody>
      </p:sp>
    </p:spTree>
    <p:extLst>
      <p:ext uri="{BB962C8B-B14F-4D97-AF65-F5344CB8AC3E}">
        <p14:creationId xmlns:p14="http://schemas.microsoft.com/office/powerpoint/2010/main" val="6895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54FDF1F-00A8-48D0-ADE6-D7A933517E1E}"/>
              </a:ext>
            </a:extLst>
          </p:cNvPr>
          <p:cNvSpPr txBox="1"/>
          <p:nvPr/>
        </p:nvSpPr>
        <p:spPr>
          <a:xfrm>
            <a:off x="871672" y="347952"/>
            <a:ext cx="8041592" cy="6096541"/>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a:p>
            <a:r>
              <a:rPr lang="nl-NL" dirty="0">
                <a:latin typeface="Calibri" panose="020F0502020204030204" pitchFamily="34" charset="0"/>
                <a:ea typeface="Arial" panose="020B0604020202020204" pitchFamily="34" charset="0"/>
              </a:rPr>
              <a:t>Een maat voor de hoeveelheid afval bij een productieproces. </a:t>
            </a:r>
          </a:p>
          <a:p>
            <a:r>
              <a:rPr lang="nl-NL" dirty="0">
                <a:latin typeface="Calibri" panose="020F0502020204030204" pitchFamily="34" charset="0"/>
                <a:ea typeface="Arial" panose="020B0604020202020204" pitchFamily="34" charset="0"/>
              </a:rPr>
              <a:t>Ofwel de massa van de beginstoffen minus de massa van de praktische opbrengst van het gewenste product, gedeeld door de massa van de praktische opbrengst van het gewenste product, dus rekening houdend met het rendement.</a:t>
            </a:r>
          </a:p>
          <a:p>
            <a:endParaRPr lang="nl-NL" dirty="0">
              <a:latin typeface="Calibri" panose="020F0502020204030204" pitchFamily="34" charset="0"/>
            </a:endParaRPr>
          </a:p>
          <a:p>
            <a:endParaRPr lang="nl-NL" dirty="0">
              <a:latin typeface="Calibri" panose="020F0502020204030204" pitchFamily="34" charset="0"/>
            </a:endParaRPr>
          </a:p>
          <a:p>
            <a:pPr marL="74930">
              <a:lnSpc>
                <a:spcPts val="1600"/>
              </a:lnSpc>
              <a:spcBef>
                <a:spcPts val="5"/>
              </a:spcBef>
              <a:spcAft>
                <a:spcPts val="0"/>
              </a:spcAft>
            </a:pPr>
            <a:r>
              <a:rPr lang="nl-NL" dirty="0">
                <a:latin typeface="Calibri" panose="020F0502020204030204" pitchFamily="34" charset="0"/>
                <a:ea typeface="Arial" panose="020B0604020202020204" pitchFamily="34" charset="0"/>
              </a:rPr>
              <a:t> </a:t>
            </a:r>
            <a:endParaRPr lang="nl-NL" sz="1400" dirty="0">
              <a:latin typeface="Arial" panose="020B0604020202020204" pitchFamily="34" charset="0"/>
              <a:ea typeface="Arial" panose="020B0604020202020204" pitchFamily="34" charset="0"/>
            </a:endParaRPr>
          </a:p>
          <a:p>
            <a:pPr marL="74930">
              <a:lnSpc>
                <a:spcPts val="1600"/>
              </a:lnSpc>
              <a:spcBef>
                <a:spcPts val="5"/>
              </a:spcBef>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massa beginstoffen – massa praktische opbrengst </a:t>
            </a:r>
            <a:endParaRPr lang="nl-NL" sz="1400" dirty="0">
              <a:latin typeface="Arial" panose="020B0604020202020204" pitchFamily="34" charset="0"/>
              <a:ea typeface="Arial" panose="020B0604020202020204" pitchFamily="34" charset="0"/>
            </a:endParaRPr>
          </a:p>
          <a:p>
            <a:pPr marL="75565">
              <a:lnSpc>
                <a:spcPts val="1600"/>
              </a:lnSpc>
              <a:spcBef>
                <a:spcPts val="5"/>
              </a:spcBef>
              <a:spcAft>
                <a:spcPts val="0"/>
              </a:spcAft>
            </a:pPr>
            <a:r>
              <a:rPr lang="nl-NL" i="1" dirty="0">
                <a:latin typeface="Calibri" panose="020F0502020204030204" pitchFamily="34" charset="0"/>
                <a:ea typeface="Arial" panose="020B0604020202020204" pitchFamily="34" charset="0"/>
              </a:rPr>
              <a:t>      E-factor =  ------------------------------------------------------------------   x 100%</a:t>
            </a:r>
            <a:endParaRPr lang="nl-NL" sz="1400"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massa praktische opbrengst </a:t>
            </a:r>
            <a:endParaRPr lang="nl-NL" sz="1400" dirty="0">
              <a:latin typeface="Arial" panose="020B0604020202020204" pitchFamily="34" charset="0"/>
              <a:ea typeface="Arial" panose="020B0604020202020204" pitchFamily="34" charset="0"/>
            </a:endParaRPr>
          </a:p>
          <a:p>
            <a:pPr marL="74930">
              <a:lnSpc>
                <a:spcPts val="1300"/>
              </a:lnSpc>
              <a:spcAft>
                <a:spcPts val="0"/>
              </a:spcAft>
            </a:pPr>
            <a:r>
              <a:rPr lang="nl-NL" dirty="0">
                <a:latin typeface="Calibri" panose="020F0502020204030204" pitchFamily="34" charset="0"/>
                <a:ea typeface="Arial" panose="020B0604020202020204" pitchFamily="34" charset="0"/>
              </a:rPr>
              <a:t> </a:t>
            </a:r>
            <a:endParaRPr lang="nl-NL" sz="1400" dirty="0">
              <a:latin typeface="Arial" panose="020B060402020202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endParaRPr lang="nl-NL" dirty="0">
              <a:latin typeface="Calibri" panose="020F0502020204030204" pitchFamily="34" charset="0"/>
              <a:ea typeface="Arial" panose="020B0604020202020204" pitchFamily="34" charset="0"/>
            </a:endParaRPr>
          </a:p>
          <a:p>
            <a:r>
              <a:rPr lang="nl-NL" dirty="0">
                <a:solidFill>
                  <a:srgbClr val="FF0000"/>
                </a:solidFill>
                <a:latin typeface="Calibri" panose="020F0502020204030204" pitchFamily="34" charset="0"/>
                <a:ea typeface="Arial" panose="020B0604020202020204" pitchFamily="34" charset="0"/>
              </a:rPr>
              <a:t>De E-factor is dus kleiner naarmate er voor een synthese minder niet-bruikbare bijproducten (afval) zijn.            </a:t>
            </a:r>
          </a:p>
          <a:p>
            <a:r>
              <a:rPr lang="nl-NL" dirty="0">
                <a:solidFill>
                  <a:srgbClr val="FF0000"/>
                </a:solidFill>
                <a:latin typeface="Calibri" panose="020F0502020204030204" pitchFamily="34" charset="0"/>
                <a:ea typeface="Arial" panose="020B0604020202020204" pitchFamily="34" charset="0"/>
              </a:rPr>
              <a:t>De E-factor is dus nul als de atoomeconomie 100% is en het rendement ook 100% is.</a:t>
            </a:r>
            <a:endParaRPr lang="nl-NL" sz="1400" dirty="0">
              <a:solidFill>
                <a:srgbClr val="FF0000"/>
              </a:solidFill>
              <a:latin typeface="Arial" panose="020B0604020202020204" pitchFamily="34" charset="0"/>
              <a:ea typeface="Arial" panose="020B0604020202020204" pitchFamily="34" charset="0"/>
            </a:endParaRPr>
          </a:p>
          <a:p>
            <a:endParaRPr lang="nl-NL" dirty="0"/>
          </a:p>
        </p:txBody>
      </p:sp>
    </p:spTree>
    <p:extLst>
      <p:ext uri="{BB962C8B-B14F-4D97-AF65-F5344CB8AC3E}">
        <p14:creationId xmlns:p14="http://schemas.microsoft.com/office/powerpoint/2010/main" val="10394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D85BEC-69EA-4557-81D6-9BF2676C668A}"/>
              </a:ext>
            </a:extLst>
          </p:cNvPr>
          <p:cNvPicPr>
            <a:picLocks noChangeAspect="1"/>
          </p:cNvPicPr>
          <p:nvPr/>
        </p:nvPicPr>
        <p:blipFill rotWithShape="1">
          <a:blip r:embed="rId2"/>
          <a:srcRect b="90766"/>
          <a:stretch/>
        </p:blipFill>
        <p:spPr>
          <a:xfrm>
            <a:off x="946406" y="988799"/>
            <a:ext cx="7966857" cy="498169"/>
          </a:xfrm>
          <a:prstGeom prst="rect">
            <a:avLst/>
          </a:prstGeom>
        </p:spPr>
      </p:pic>
      <p:sp>
        <p:nvSpPr>
          <p:cNvPr id="6" name="Tekstvak 5">
            <a:extLst>
              <a:ext uri="{FF2B5EF4-FFF2-40B4-BE49-F238E27FC236}">
                <a16:creationId xmlns:a16="http://schemas.microsoft.com/office/drawing/2014/main" id="{8FBD9BB3-1F17-4A64-B9C0-DB17A09E98EF}"/>
              </a:ext>
            </a:extLst>
          </p:cNvPr>
          <p:cNvSpPr txBox="1"/>
          <p:nvPr/>
        </p:nvSpPr>
        <p:spPr>
          <a:xfrm>
            <a:off x="871672" y="347952"/>
            <a:ext cx="8041592" cy="677108"/>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372354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D85BEC-69EA-4557-81D6-9BF2676C668A}"/>
              </a:ext>
            </a:extLst>
          </p:cNvPr>
          <p:cNvPicPr>
            <a:picLocks noChangeAspect="1"/>
          </p:cNvPicPr>
          <p:nvPr/>
        </p:nvPicPr>
        <p:blipFill rotWithShape="1">
          <a:blip r:embed="rId2"/>
          <a:srcRect b="71440"/>
          <a:stretch/>
        </p:blipFill>
        <p:spPr>
          <a:xfrm>
            <a:off x="946406" y="988800"/>
            <a:ext cx="7966857" cy="1540756"/>
          </a:xfrm>
          <a:prstGeom prst="rect">
            <a:avLst/>
          </a:prstGeom>
        </p:spPr>
      </p:pic>
      <p:sp>
        <p:nvSpPr>
          <p:cNvPr id="6" name="Tekstvak 5">
            <a:extLst>
              <a:ext uri="{FF2B5EF4-FFF2-40B4-BE49-F238E27FC236}">
                <a16:creationId xmlns:a16="http://schemas.microsoft.com/office/drawing/2014/main" id="{8FBD9BB3-1F17-4A64-B9C0-DB17A09E98EF}"/>
              </a:ext>
            </a:extLst>
          </p:cNvPr>
          <p:cNvSpPr txBox="1"/>
          <p:nvPr/>
        </p:nvSpPr>
        <p:spPr>
          <a:xfrm>
            <a:off x="871672" y="347952"/>
            <a:ext cx="8041592" cy="677108"/>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20848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75B89BA-B996-4E3E-BAF9-CC1B1E85B12A}"/>
              </a:ext>
            </a:extLst>
          </p:cNvPr>
          <p:cNvSpPr txBox="1"/>
          <p:nvPr/>
        </p:nvSpPr>
        <p:spPr>
          <a:xfrm>
            <a:off x="871200" y="349200"/>
            <a:ext cx="8870536" cy="1169551"/>
          </a:xfrm>
          <a:prstGeom prst="rect">
            <a:avLst/>
          </a:prstGeom>
          <a:noFill/>
        </p:spPr>
        <p:txBody>
          <a:bodyPr wrap="square" rtlCol="0">
            <a:spAutoFit/>
          </a:bodyPr>
          <a:lstStyle/>
          <a:p>
            <a:r>
              <a:rPr lang="nl-NL" sz="2800" dirty="0"/>
              <a:t>Groene chemie:  </a:t>
            </a:r>
          </a:p>
          <a:p>
            <a:r>
              <a:rPr lang="nl-NL" sz="2400" dirty="0"/>
              <a:t>Duurzame productieprocessen in de chemische industrie.</a:t>
            </a:r>
          </a:p>
          <a:p>
            <a:r>
              <a:rPr lang="nl-NL" dirty="0"/>
              <a:t> </a:t>
            </a:r>
          </a:p>
        </p:txBody>
      </p:sp>
      <p:pic>
        <p:nvPicPr>
          <p:cNvPr id="3" name="Afbeelding 2">
            <a:extLst>
              <a:ext uri="{FF2B5EF4-FFF2-40B4-BE49-F238E27FC236}">
                <a16:creationId xmlns:a16="http://schemas.microsoft.com/office/drawing/2014/main" id="{2F6229BE-CE6D-427B-93EB-F208389AF1BB}"/>
              </a:ext>
            </a:extLst>
          </p:cNvPr>
          <p:cNvPicPr>
            <a:picLocks noChangeAspect="1"/>
          </p:cNvPicPr>
          <p:nvPr/>
        </p:nvPicPr>
        <p:blipFill rotWithShape="1">
          <a:blip r:embed="rId2"/>
          <a:srcRect l="26177" r="16723" b="4804"/>
          <a:stretch/>
        </p:blipFill>
        <p:spPr>
          <a:xfrm>
            <a:off x="1820253" y="1290798"/>
            <a:ext cx="5460764" cy="5121019"/>
          </a:xfrm>
          <a:prstGeom prst="rect">
            <a:avLst/>
          </a:prstGeom>
          <a:ln>
            <a:solidFill>
              <a:schemeClr val="accent1"/>
            </a:solidFill>
          </a:ln>
        </p:spPr>
      </p:pic>
      <p:sp>
        <p:nvSpPr>
          <p:cNvPr id="4" name="Tekstvak 3">
            <a:extLst>
              <a:ext uri="{FF2B5EF4-FFF2-40B4-BE49-F238E27FC236}">
                <a16:creationId xmlns:a16="http://schemas.microsoft.com/office/drawing/2014/main" id="{C10A1E6D-94FA-40F1-B569-4989494F45A8}"/>
              </a:ext>
            </a:extLst>
          </p:cNvPr>
          <p:cNvSpPr txBox="1"/>
          <p:nvPr/>
        </p:nvSpPr>
        <p:spPr>
          <a:xfrm>
            <a:off x="7708307" y="6118789"/>
            <a:ext cx="1072345" cy="369332"/>
          </a:xfrm>
          <a:prstGeom prst="rect">
            <a:avLst/>
          </a:prstGeom>
          <a:noFill/>
        </p:spPr>
        <p:txBody>
          <a:bodyPr wrap="none" rtlCol="0">
            <a:spAutoFit/>
          </a:bodyPr>
          <a:lstStyle/>
          <a:p>
            <a:r>
              <a:rPr lang="nl-NL" dirty="0">
                <a:solidFill>
                  <a:srgbClr val="FF0000"/>
                </a:solidFill>
              </a:rPr>
              <a:t>Tabel 97F</a:t>
            </a:r>
          </a:p>
        </p:txBody>
      </p:sp>
    </p:spTree>
    <p:extLst>
      <p:ext uri="{BB962C8B-B14F-4D97-AF65-F5344CB8AC3E}">
        <p14:creationId xmlns:p14="http://schemas.microsoft.com/office/powerpoint/2010/main" val="16199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D85BEC-69EA-4557-81D6-9BF2676C668A}"/>
              </a:ext>
            </a:extLst>
          </p:cNvPr>
          <p:cNvPicPr>
            <a:picLocks noChangeAspect="1"/>
          </p:cNvPicPr>
          <p:nvPr/>
        </p:nvPicPr>
        <p:blipFill rotWithShape="1">
          <a:blip r:embed="rId2"/>
          <a:srcRect b="64471"/>
          <a:stretch/>
        </p:blipFill>
        <p:spPr>
          <a:xfrm>
            <a:off x="946406" y="988799"/>
            <a:ext cx="7966857" cy="1916771"/>
          </a:xfrm>
          <a:prstGeom prst="rect">
            <a:avLst/>
          </a:prstGeom>
        </p:spPr>
      </p:pic>
      <p:sp>
        <p:nvSpPr>
          <p:cNvPr id="6" name="Tekstvak 5">
            <a:extLst>
              <a:ext uri="{FF2B5EF4-FFF2-40B4-BE49-F238E27FC236}">
                <a16:creationId xmlns:a16="http://schemas.microsoft.com/office/drawing/2014/main" id="{8FBD9BB3-1F17-4A64-B9C0-DB17A09E98EF}"/>
              </a:ext>
            </a:extLst>
          </p:cNvPr>
          <p:cNvSpPr txBox="1"/>
          <p:nvPr/>
        </p:nvSpPr>
        <p:spPr>
          <a:xfrm>
            <a:off x="871672" y="347952"/>
            <a:ext cx="8041592" cy="677108"/>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10886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D85BEC-69EA-4557-81D6-9BF2676C668A}"/>
              </a:ext>
            </a:extLst>
          </p:cNvPr>
          <p:cNvPicPr>
            <a:picLocks noChangeAspect="1"/>
          </p:cNvPicPr>
          <p:nvPr/>
        </p:nvPicPr>
        <p:blipFill rotWithShape="1">
          <a:blip r:embed="rId2"/>
          <a:srcRect b="57818"/>
          <a:stretch/>
        </p:blipFill>
        <p:spPr>
          <a:xfrm>
            <a:off x="946406" y="988800"/>
            <a:ext cx="7966857" cy="2275694"/>
          </a:xfrm>
          <a:prstGeom prst="rect">
            <a:avLst/>
          </a:prstGeom>
        </p:spPr>
      </p:pic>
      <p:sp>
        <p:nvSpPr>
          <p:cNvPr id="6" name="Tekstvak 5">
            <a:extLst>
              <a:ext uri="{FF2B5EF4-FFF2-40B4-BE49-F238E27FC236}">
                <a16:creationId xmlns:a16="http://schemas.microsoft.com/office/drawing/2014/main" id="{8FBD9BB3-1F17-4A64-B9C0-DB17A09E98EF}"/>
              </a:ext>
            </a:extLst>
          </p:cNvPr>
          <p:cNvSpPr txBox="1"/>
          <p:nvPr/>
        </p:nvSpPr>
        <p:spPr>
          <a:xfrm>
            <a:off x="871672" y="347952"/>
            <a:ext cx="8041592" cy="677108"/>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415319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D85BEC-69EA-4557-81D6-9BF2676C668A}"/>
              </a:ext>
            </a:extLst>
          </p:cNvPr>
          <p:cNvPicPr>
            <a:picLocks noChangeAspect="1"/>
          </p:cNvPicPr>
          <p:nvPr/>
        </p:nvPicPr>
        <p:blipFill rotWithShape="1">
          <a:blip r:embed="rId2"/>
          <a:srcRect b="50531"/>
          <a:stretch/>
        </p:blipFill>
        <p:spPr>
          <a:xfrm>
            <a:off x="946406" y="988799"/>
            <a:ext cx="7966857" cy="2668801"/>
          </a:xfrm>
          <a:prstGeom prst="rect">
            <a:avLst/>
          </a:prstGeom>
        </p:spPr>
      </p:pic>
      <p:sp>
        <p:nvSpPr>
          <p:cNvPr id="6" name="Tekstvak 5">
            <a:extLst>
              <a:ext uri="{FF2B5EF4-FFF2-40B4-BE49-F238E27FC236}">
                <a16:creationId xmlns:a16="http://schemas.microsoft.com/office/drawing/2014/main" id="{8FBD9BB3-1F17-4A64-B9C0-DB17A09E98EF}"/>
              </a:ext>
            </a:extLst>
          </p:cNvPr>
          <p:cNvSpPr txBox="1"/>
          <p:nvPr/>
        </p:nvSpPr>
        <p:spPr>
          <a:xfrm>
            <a:off x="871672" y="347952"/>
            <a:ext cx="8041592" cy="677108"/>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345120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D85BEC-69EA-4557-81D6-9BF2676C668A}"/>
              </a:ext>
            </a:extLst>
          </p:cNvPr>
          <p:cNvPicPr>
            <a:picLocks noChangeAspect="1"/>
          </p:cNvPicPr>
          <p:nvPr/>
        </p:nvPicPr>
        <p:blipFill rotWithShape="1">
          <a:blip r:embed="rId2"/>
          <a:srcRect b="40235"/>
          <a:stretch/>
        </p:blipFill>
        <p:spPr>
          <a:xfrm>
            <a:off x="946406" y="988800"/>
            <a:ext cx="7966857" cy="3224278"/>
          </a:xfrm>
          <a:prstGeom prst="rect">
            <a:avLst/>
          </a:prstGeom>
        </p:spPr>
      </p:pic>
      <p:sp>
        <p:nvSpPr>
          <p:cNvPr id="6" name="Tekstvak 5">
            <a:extLst>
              <a:ext uri="{FF2B5EF4-FFF2-40B4-BE49-F238E27FC236}">
                <a16:creationId xmlns:a16="http://schemas.microsoft.com/office/drawing/2014/main" id="{8FBD9BB3-1F17-4A64-B9C0-DB17A09E98EF}"/>
              </a:ext>
            </a:extLst>
          </p:cNvPr>
          <p:cNvSpPr txBox="1"/>
          <p:nvPr/>
        </p:nvSpPr>
        <p:spPr>
          <a:xfrm>
            <a:off x="871672" y="347952"/>
            <a:ext cx="8041592" cy="677108"/>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331893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D85BEC-69EA-4557-81D6-9BF2676C668A}"/>
              </a:ext>
            </a:extLst>
          </p:cNvPr>
          <p:cNvPicPr>
            <a:picLocks noChangeAspect="1"/>
          </p:cNvPicPr>
          <p:nvPr/>
        </p:nvPicPr>
        <p:blipFill rotWithShape="1">
          <a:blip r:embed="rId2"/>
          <a:srcRect b="26612"/>
          <a:stretch/>
        </p:blipFill>
        <p:spPr>
          <a:xfrm>
            <a:off x="946406" y="988800"/>
            <a:ext cx="7966857" cy="3959216"/>
          </a:xfrm>
          <a:prstGeom prst="rect">
            <a:avLst/>
          </a:prstGeom>
        </p:spPr>
      </p:pic>
      <p:sp>
        <p:nvSpPr>
          <p:cNvPr id="6" name="Tekstvak 5">
            <a:extLst>
              <a:ext uri="{FF2B5EF4-FFF2-40B4-BE49-F238E27FC236}">
                <a16:creationId xmlns:a16="http://schemas.microsoft.com/office/drawing/2014/main" id="{8FBD9BB3-1F17-4A64-B9C0-DB17A09E98EF}"/>
              </a:ext>
            </a:extLst>
          </p:cNvPr>
          <p:cNvSpPr txBox="1"/>
          <p:nvPr/>
        </p:nvSpPr>
        <p:spPr>
          <a:xfrm>
            <a:off x="871672" y="347952"/>
            <a:ext cx="8041592" cy="677108"/>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140052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D85BEC-69EA-4557-81D6-9BF2676C668A}"/>
              </a:ext>
            </a:extLst>
          </p:cNvPr>
          <p:cNvPicPr>
            <a:picLocks noChangeAspect="1"/>
          </p:cNvPicPr>
          <p:nvPr/>
        </p:nvPicPr>
        <p:blipFill rotWithShape="1">
          <a:blip r:embed="rId2"/>
          <a:srcRect b="10772"/>
          <a:stretch/>
        </p:blipFill>
        <p:spPr>
          <a:xfrm>
            <a:off x="946406" y="988799"/>
            <a:ext cx="7966857" cy="4813795"/>
          </a:xfrm>
          <a:prstGeom prst="rect">
            <a:avLst/>
          </a:prstGeom>
        </p:spPr>
      </p:pic>
      <p:sp>
        <p:nvSpPr>
          <p:cNvPr id="6" name="Tekstvak 5">
            <a:extLst>
              <a:ext uri="{FF2B5EF4-FFF2-40B4-BE49-F238E27FC236}">
                <a16:creationId xmlns:a16="http://schemas.microsoft.com/office/drawing/2014/main" id="{8FBD9BB3-1F17-4A64-B9C0-DB17A09E98EF}"/>
              </a:ext>
            </a:extLst>
          </p:cNvPr>
          <p:cNvSpPr txBox="1"/>
          <p:nvPr/>
        </p:nvSpPr>
        <p:spPr>
          <a:xfrm>
            <a:off x="871672" y="347952"/>
            <a:ext cx="8041592" cy="677108"/>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90270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D85BEC-69EA-4557-81D6-9BF2676C668A}"/>
              </a:ext>
            </a:extLst>
          </p:cNvPr>
          <p:cNvPicPr>
            <a:picLocks noChangeAspect="1"/>
          </p:cNvPicPr>
          <p:nvPr/>
        </p:nvPicPr>
        <p:blipFill>
          <a:blip r:embed="rId2"/>
          <a:stretch>
            <a:fillRect/>
          </a:stretch>
        </p:blipFill>
        <p:spPr>
          <a:xfrm>
            <a:off x="946406" y="988799"/>
            <a:ext cx="7966857" cy="5394909"/>
          </a:xfrm>
          <a:prstGeom prst="rect">
            <a:avLst/>
          </a:prstGeom>
        </p:spPr>
      </p:pic>
      <p:sp>
        <p:nvSpPr>
          <p:cNvPr id="6" name="Tekstvak 5">
            <a:extLst>
              <a:ext uri="{FF2B5EF4-FFF2-40B4-BE49-F238E27FC236}">
                <a16:creationId xmlns:a16="http://schemas.microsoft.com/office/drawing/2014/main" id="{8FBD9BB3-1F17-4A64-B9C0-DB17A09E98EF}"/>
              </a:ext>
            </a:extLst>
          </p:cNvPr>
          <p:cNvSpPr txBox="1"/>
          <p:nvPr/>
        </p:nvSpPr>
        <p:spPr>
          <a:xfrm>
            <a:off x="871672" y="347952"/>
            <a:ext cx="8041592" cy="677108"/>
          </a:xfrm>
          <a:prstGeom prst="rect">
            <a:avLst/>
          </a:prstGeom>
          <a:noFill/>
        </p:spPr>
        <p:txBody>
          <a:bodyPr wrap="square" rtlCol="0">
            <a:spAutoFit/>
          </a:bodyPr>
          <a:lstStyle/>
          <a:p>
            <a:r>
              <a:rPr lang="nl-NL" sz="2800" dirty="0"/>
              <a:t>E-factor</a:t>
            </a:r>
          </a:p>
          <a:p>
            <a:endParaRPr lang="nl-NL" sz="1000"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258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492A4FF-5D44-4336-8380-24DC68AE957E}"/>
              </a:ext>
            </a:extLst>
          </p:cNvPr>
          <p:cNvSpPr txBox="1"/>
          <p:nvPr/>
        </p:nvSpPr>
        <p:spPr>
          <a:xfrm>
            <a:off x="871672" y="347952"/>
            <a:ext cx="8272328" cy="954107"/>
          </a:xfrm>
          <a:prstGeom prst="rect">
            <a:avLst/>
          </a:prstGeom>
          <a:noFill/>
        </p:spPr>
        <p:txBody>
          <a:bodyPr wrap="square" rtlCol="0">
            <a:spAutoFit/>
          </a:bodyPr>
          <a:lstStyle/>
          <a:p>
            <a:r>
              <a:rPr lang="nl-NL" sz="2800" dirty="0">
                <a:solidFill>
                  <a:srgbClr val="FF0000"/>
                </a:solidFill>
              </a:rPr>
              <a:t>Grenswaarde</a:t>
            </a:r>
          </a:p>
          <a:p>
            <a:endParaRPr lang="nl-NL" sz="2800" dirty="0"/>
          </a:p>
        </p:txBody>
      </p:sp>
    </p:spTree>
    <p:extLst>
      <p:ext uri="{BB962C8B-B14F-4D97-AF65-F5344CB8AC3E}">
        <p14:creationId xmlns:p14="http://schemas.microsoft.com/office/powerpoint/2010/main" val="197600358"/>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492A4FF-5D44-4336-8380-24DC68AE957E}"/>
              </a:ext>
            </a:extLst>
          </p:cNvPr>
          <p:cNvSpPr txBox="1"/>
          <p:nvPr/>
        </p:nvSpPr>
        <p:spPr>
          <a:xfrm>
            <a:off x="871672" y="347952"/>
            <a:ext cx="8272328" cy="2339102"/>
          </a:xfrm>
          <a:prstGeom prst="rect">
            <a:avLst/>
          </a:prstGeom>
          <a:noFill/>
        </p:spPr>
        <p:txBody>
          <a:bodyPr wrap="square" rtlCol="0">
            <a:spAutoFit/>
          </a:bodyPr>
          <a:lstStyle/>
          <a:p>
            <a:r>
              <a:rPr lang="nl-NL" sz="2800" dirty="0"/>
              <a:t>Grenswaarde</a:t>
            </a:r>
          </a:p>
          <a:p>
            <a:endParaRPr lang="nl-NL" sz="2800" dirty="0"/>
          </a:p>
          <a:p>
            <a:r>
              <a:rPr lang="nl-NL" dirty="0">
                <a:solidFill>
                  <a:srgbClr val="FF0000"/>
                </a:solidFill>
                <a:latin typeface="Calibri" panose="020F0502020204030204" pitchFamily="34" charset="0"/>
                <a:ea typeface="Arial" panose="020B0604020202020204" pitchFamily="34" charset="0"/>
              </a:rPr>
              <a:t>Voor gevaarlijke chemicaliën zijn grenswaarden vastgesteld.</a:t>
            </a:r>
          </a:p>
          <a:p>
            <a:pPr marR="218440">
              <a:spcAft>
                <a:spcPts val="0"/>
              </a:spcAft>
            </a:pPr>
            <a:r>
              <a:rPr lang="nl-NL" dirty="0">
                <a:solidFill>
                  <a:srgbClr val="FF0000"/>
                </a:solidFill>
                <a:latin typeface="Calibri" panose="020F0502020204030204" pitchFamily="34" charset="0"/>
                <a:ea typeface="Arial" panose="020B0604020202020204" pitchFamily="34" charset="0"/>
              </a:rPr>
              <a:t>De grenswaarde is de maximaal toegestane hoeveelheid van een stof in de lucht     op de werkplek en wordt gegeven in mg m</a:t>
            </a:r>
            <a:r>
              <a:rPr lang="nl-NL" baseline="30000" dirty="0">
                <a:solidFill>
                  <a:srgbClr val="FF0000"/>
                </a:solidFill>
                <a:latin typeface="Calibri" panose="020F0502020204030204" pitchFamily="34" charset="0"/>
                <a:ea typeface="Arial" panose="020B0604020202020204" pitchFamily="34" charset="0"/>
              </a:rPr>
              <a:t>-3</a:t>
            </a:r>
            <a:r>
              <a:rPr lang="nl-NL" dirty="0">
                <a:solidFill>
                  <a:srgbClr val="FF0000"/>
                </a:solidFill>
                <a:latin typeface="Calibri" panose="020F0502020204030204" pitchFamily="34" charset="0"/>
                <a:ea typeface="Arial" panose="020B0604020202020204" pitchFamily="34" charset="0"/>
              </a:rPr>
              <a:t> of in ppb. </a:t>
            </a:r>
          </a:p>
          <a:p>
            <a:pPr marR="218440">
              <a:spcAft>
                <a:spcPts val="0"/>
              </a:spcAft>
            </a:pPr>
            <a:r>
              <a:rPr lang="nl-NL" dirty="0">
                <a:latin typeface="Calibri" panose="020F0502020204030204" pitchFamily="34" charset="0"/>
                <a:ea typeface="Arial" panose="020B0604020202020204" pitchFamily="34" charset="0"/>
              </a:rPr>
              <a:t> 															</a:t>
            </a:r>
          </a:p>
          <a:p>
            <a:pPr marR="218440">
              <a:spcAft>
                <a:spcPts val="0"/>
              </a:spcAft>
            </a:pPr>
            <a:r>
              <a:rPr lang="nl-NL" dirty="0">
                <a:latin typeface="Calibri" panose="020F0502020204030204" pitchFamily="34" charset="0"/>
                <a:ea typeface="Arial" panose="020B0604020202020204" pitchFamily="34" charset="0"/>
              </a:rPr>
              <a:t>		</a:t>
            </a:r>
            <a:endParaRPr lang="nl-NL" dirty="0">
              <a:solidFill>
                <a:srgbClr val="FF0000"/>
              </a:solidFill>
            </a:endParaRPr>
          </a:p>
        </p:txBody>
      </p:sp>
    </p:spTree>
    <p:extLst>
      <p:ext uri="{BB962C8B-B14F-4D97-AF65-F5344CB8AC3E}">
        <p14:creationId xmlns:p14="http://schemas.microsoft.com/office/powerpoint/2010/main" val="9547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492A4FF-5D44-4336-8380-24DC68AE957E}"/>
              </a:ext>
            </a:extLst>
          </p:cNvPr>
          <p:cNvSpPr txBox="1"/>
          <p:nvPr/>
        </p:nvSpPr>
        <p:spPr>
          <a:xfrm>
            <a:off x="871672" y="347952"/>
            <a:ext cx="8272328" cy="2339102"/>
          </a:xfrm>
          <a:prstGeom prst="rect">
            <a:avLst/>
          </a:prstGeom>
          <a:noFill/>
        </p:spPr>
        <p:txBody>
          <a:bodyPr wrap="square" rtlCol="0">
            <a:spAutoFit/>
          </a:bodyPr>
          <a:lstStyle/>
          <a:p>
            <a:r>
              <a:rPr lang="nl-NL" sz="2800" dirty="0"/>
              <a:t>Grenswaarde</a:t>
            </a:r>
          </a:p>
          <a:p>
            <a:endParaRPr lang="nl-NL" sz="2800" dirty="0"/>
          </a:p>
          <a:p>
            <a:r>
              <a:rPr lang="nl-NL" dirty="0">
                <a:latin typeface="Calibri" panose="020F0502020204030204" pitchFamily="34" charset="0"/>
                <a:ea typeface="Arial" panose="020B0604020202020204" pitchFamily="34" charset="0"/>
              </a:rPr>
              <a:t>Voor gevaarlijke chemicaliën zijn grenswaarden vastgesteld.</a:t>
            </a:r>
          </a:p>
          <a:p>
            <a:pPr marR="218440">
              <a:spcAft>
                <a:spcPts val="0"/>
              </a:spcAft>
            </a:pPr>
            <a:r>
              <a:rPr lang="nl-NL" dirty="0">
                <a:latin typeface="Calibri" panose="020F0502020204030204" pitchFamily="34" charset="0"/>
                <a:ea typeface="Arial" panose="020B0604020202020204" pitchFamily="34" charset="0"/>
              </a:rPr>
              <a:t>De grenswaarde is de maximaal toegestane hoeveelheid van een stof in de lucht     op de werkplek en wordt gegeven in mg m</a:t>
            </a:r>
            <a:r>
              <a:rPr lang="nl-NL" baseline="30000" dirty="0">
                <a:latin typeface="Calibri" panose="020F0502020204030204" pitchFamily="34" charset="0"/>
                <a:ea typeface="Arial" panose="020B0604020202020204" pitchFamily="34" charset="0"/>
              </a:rPr>
              <a:t>-3</a:t>
            </a:r>
            <a:r>
              <a:rPr lang="nl-NL" dirty="0">
                <a:latin typeface="Calibri" panose="020F0502020204030204" pitchFamily="34" charset="0"/>
                <a:ea typeface="Arial" panose="020B0604020202020204" pitchFamily="34" charset="0"/>
              </a:rPr>
              <a:t> of in ppb. </a:t>
            </a:r>
          </a:p>
          <a:p>
            <a:pPr marR="218440">
              <a:spcAft>
                <a:spcPts val="0"/>
              </a:spcAft>
            </a:pPr>
            <a:r>
              <a:rPr lang="nl-NL" dirty="0">
                <a:latin typeface="Calibri" panose="020F0502020204030204" pitchFamily="34" charset="0"/>
                <a:ea typeface="Arial" panose="020B0604020202020204" pitchFamily="34" charset="0"/>
              </a:rPr>
              <a:t> 															  </a:t>
            </a:r>
            <a:r>
              <a:rPr lang="nl-NL" dirty="0">
                <a:solidFill>
                  <a:srgbClr val="FF0000"/>
                </a:solidFill>
                <a:latin typeface="Calibri" panose="020F0502020204030204" pitchFamily="34" charset="0"/>
                <a:ea typeface="Arial" panose="020B0604020202020204" pitchFamily="34" charset="0"/>
              </a:rPr>
              <a:t>Tabel 97A </a:t>
            </a:r>
            <a:endParaRPr lang="nl-NL" dirty="0">
              <a:latin typeface="Calibri" panose="020F0502020204030204" pitchFamily="34" charset="0"/>
              <a:ea typeface="Arial" panose="020B0604020202020204" pitchFamily="34" charset="0"/>
            </a:endParaRPr>
          </a:p>
          <a:p>
            <a:pPr marR="218440">
              <a:spcAft>
                <a:spcPts val="0"/>
              </a:spcAft>
            </a:pPr>
            <a:endParaRPr lang="nl-NL" dirty="0">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34490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solidFill>
                  <a:srgbClr val="FF0000"/>
                </a:solidFill>
              </a:rPr>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Tree>
    <p:extLst>
      <p:ext uri="{BB962C8B-B14F-4D97-AF65-F5344CB8AC3E}">
        <p14:creationId xmlns:p14="http://schemas.microsoft.com/office/powerpoint/2010/main" val="3423073022"/>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492A4FF-5D44-4336-8380-24DC68AE957E}"/>
              </a:ext>
            </a:extLst>
          </p:cNvPr>
          <p:cNvSpPr txBox="1"/>
          <p:nvPr/>
        </p:nvSpPr>
        <p:spPr>
          <a:xfrm>
            <a:off x="871672" y="347952"/>
            <a:ext cx="8272328" cy="3170099"/>
          </a:xfrm>
          <a:prstGeom prst="rect">
            <a:avLst/>
          </a:prstGeom>
          <a:noFill/>
        </p:spPr>
        <p:txBody>
          <a:bodyPr wrap="square" rtlCol="0">
            <a:spAutoFit/>
          </a:bodyPr>
          <a:lstStyle/>
          <a:p>
            <a:r>
              <a:rPr lang="nl-NL" sz="2800" dirty="0"/>
              <a:t>Grenswaarde</a:t>
            </a:r>
          </a:p>
          <a:p>
            <a:endParaRPr lang="nl-NL" sz="2800" dirty="0"/>
          </a:p>
          <a:p>
            <a:r>
              <a:rPr lang="nl-NL" dirty="0">
                <a:latin typeface="Calibri" panose="020F0502020204030204" pitchFamily="34" charset="0"/>
                <a:ea typeface="Arial" panose="020B0604020202020204" pitchFamily="34" charset="0"/>
              </a:rPr>
              <a:t>Voor gevaarlijke chemicaliën zijn grenswaarden vastgesteld.</a:t>
            </a:r>
          </a:p>
          <a:p>
            <a:pPr marR="218440">
              <a:spcAft>
                <a:spcPts val="0"/>
              </a:spcAft>
            </a:pPr>
            <a:r>
              <a:rPr lang="nl-NL" dirty="0">
                <a:latin typeface="Calibri" panose="020F0502020204030204" pitchFamily="34" charset="0"/>
                <a:ea typeface="Arial" panose="020B0604020202020204" pitchFamily="34" charset="0"/>
              </a:rPr>
              <a:t>De grenswaarde is de maximaal toegestane hoeveelheid van een stof in de lucht     op de werkplek en wordt gegeven in mg m</a:t>
            </a:r>
            <a:r>
              <a:rPr lang="nl-NL" baseline="30000" dirty="0">
                <a:latin typeface="Calibri" panose="020F0502020204030204" pitchFamily="34" charset="0"/>
                <a:ea typeface="Arial" panose="020B0604020202020204" pitchFamily="34" charset="0"/>
              </a:rPr>
              <a:t>-3</a:t>
            </a:r>
            <a:r>
              <a:rPr lang="nl-NL" dirty="0">
                <a:latin typeface="Calibri" panose="020F0502020204030204" pitchFamily="34" charset="0"/>
                <a:ea typeface="Arial" panose="020B0604020202020204" pitchFamily="34" charset="0"/>
              </a:rPr>
              <a:t> of in ppb. </a:t>
            </a:r>
          </a:p>
          <a:p>
            <a:pPr marR="218440">
              <a:spcAft>
                <a:spcPts val="0"/>
              </a:spcAft>
            </a:pPr>
            <a:r>
              <a:rPr lang="nl-NL" dirty="0">
                <a:latin typeface="Calibri" panose="020F0502020204030204" pitchFamily="34" charset="0"/>
                <a:ea typeface="Arial" panose="020B0604020202020204" pitchFamily="34" charset="0"/>
              </a:rPr>
              <a:t> 															  </a:t>
            </a:r>
            <a:r>
              <a:rPr lang="nl-NL" dirty="0">
                <a:solidFill>
                  <a:schemeClr val="bg1"/>
                </a:solidFill>
                <a:latin typeface="Calibri" panose="020F0502020204030204" pitchFamily="34" charset="0"/>
                <a:ea typeface="Arial" panose="020B0604020202020204" pitchFamily="34" charset="0"/>
              </a:rPr>
              <a:t>Tabel 97A </a:t>
            </a:r>
          </a:p>
          <a:p>
            <a:pPr marR="218440">
              <a:spcAft>
                <a:spcPts val="0"/>
              </a:spcAft>
            </a:pPr>
            <a:endParaRPr lang="nl-NL" dirty="0">
              <a:latin typeface="Calibri" panose="020F0502020204030204" pitchFamily="34" charset="0"/>
              <a:ea typeface="Arial" panose="020B0604020202020204" pitchFamily="34" charset="0"/>
            </a:endParaRPr>
          </a:p>
          <a:p>
            <a:pPr marR="218440">
              <a:spcAft>
                <a:spcPts val="0"/>
              </a:spcAft>
            </a:pPr>
            <a:r>
              <a:rPr lang="nl-NL" dirty="0">
                <a:solidFill>
                  <a:srgbClr val="FF0000"/>
                </a:solidFill>
                <a:latin typeface="Calibri" panose="020F0502020204030204" pitchFamily="34" charset="0"/>
                <a:ea typeface="Arial" panose="020B0604020202020204" pitchFamily="34" charset="0"/>
              </a:rPr>
              <a:t>De eenheid ppb staat voor </a:t>
            </a:r>
            <a:r>
              <a:rPr lang="nl-NL" i="1" dirty="0">
                <a:solidFill>
                  <a:srgbClr val="FF0000"/>
                </a:solidFill>
                <a:latin typeface="Calibri" panose="020F0502020204030204" pitchFamily="34" charset="0"/>
                <a:ea typeface="Arial" panose="020B0604020202020204" pitchFamily="34" charset="0"/>
              </a:rPr>
              <a:t>delen per miljard </a:t>
            </a:r>
            <a:r>
              <a:rPr lang="nl-NL" dirty="0">
                <a:solidFill>
                  <a:srgbClr val="FF0000"/>
                </a:solidFill>
                <a:latin typeface="Calibri" panose="020F0502020204030204" pitchFamily="34" charset="0"/>
                <a:ea typeface="Arial" panose="020B0604020202020204" pitchFamily="34" charset="0"/>
              </a:rPr>
              <a:t>(10</a:t>
            </a:r>
            <a:r>
              <a:rPr lang="nl-NL" baseline="30000" dirty="0">
                <a:solidFill>
                  <a:srgbClr val="FF0000"/>
                </a:solidFill>
                <a:latin typeface="Calibri" panose="020F0502020204030204" pitchFamily="34" charset="0"/>
                <a:ea typeface="Arial" panose="020B0604020202020204" pitchFamily="34" charset="0"/>
              </a:rPr>
              <a:t>9</a:t>
            </a:r>
            <a:r>
              <a:rPr lang="nl-NL" dirty="0">
                <a:solidFill>
                  <a:srgbClr val="FF0000"/>
                </a:solidFill>
                <a:latin typeface="Calibri" panose="020F0502020204030204" pitchFamily="34" charset="0"/>
                <a:ea typeface="Arial" panose="020B0604020202020204" pitchFamily="34" charset="0"/>
              </a:rPr>
              <a:t>). Dat is bijvoorbeeld het aantal μg per 10</a:t>
            </a:r>
            <a:r>
              <a:rPr lang="nl-NL" baseline="30000" dirty="0">
                <a:solidFill>
                  <a:srgbClr val="FF0000"/>
                </a:solidFill>
                <a:latin typeface="Calibri" panose="020F0502020204030204" pitchFamily="34" charset="0"/>
                <a:ea typeface="Arial" panose="020B0604020202020204" pitchFamily="34" charset="0"/>
              </a:rPr>
              <a:t>9</a:t>
            </a:r>
            <a:r>
              <a:rPr lang="nl-NL" dirty="0">
                <a:solidFill>
                  <a:srgbClr val="FF0000"/>
                </a:solidFill>
                <a:latin typeface="Calibri" panose="020F0502020204030204" pitchFamily="34" charset="0"/>
                <a:ea typeface="Arial" panose="020B0604020202020204" pitchFamily="34" charset="0"/>
              </a:rPr>
              <a:t> μg ofwel het aantal μg/kg.			         											</a:t>
            </a:r>
            <a:endParaRPr lang="nl-NL" dirty="0">
              <a:solidFill>
                <a:srgbClr val="FF0000"/>
              </a:solidFill>
            </a:endParaRPr>
          </a:p>
        </p:txBody>
      </p:sp>
    </p:spTree>
    <p:extLst>
      <p:ext uri="{BB962C8B-B14F-4D97-AF65-F5344CB8AC3E}">
        <p14:creationId xmlns:p14="http://schemas.microsoft.com/office/powerpoint/2010/main" val="27650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492A4FF-5D44-4336-8380-24DC68AE957E}"/>
              </a:ext>
            </a:extLst>
          </p:cNvPr>
          <p:cNvSpPr txBox="1"/>
          <p:nvPr/>
        </p:nvSpPr>
        <p:spPr>
          <a:xfrm>
            <a:off x="871672" y="347952"/>
            <a:ext cx="8272328" cy="3170099"/>
          </a:xfrm>
          <a:prstGeom prst="rect">
            <a:avLst/>
          </a:prstGeom>
          <a:noFill/>
        </p:spPr>
        <p:txBody>
          <a:bodyPr wrap="square" rtlCol="0">
            <a:spAutoFit/>
          </a:bodyPr>
          <a:lstStyle/>
          <a:p>
            <a:r>
              <a:rPr lang="nl-NL" sz="2800" dirty="0"/>
              <a:t>Grenswaarde</a:t>
            </a:r>
          </a:p>
          <a:p>
            <a:endParaRPr lang="nl-NL" sz="2800" dirty="0"/>
          </a:p>
          <a:p>
            <a:r>
              <a:rPr lang="nl-NL" dirty="0">
                <a:latin typeface="Calibri" panose="020F0502020204030204" pitchFamily="34" charset="0"/>
                <a:ea typeface="Arial" panose="020B0604020202020204" pitchFamily="34" charset="0"/>
              </a:rPr>
              <a:t>Voor gevaarlijke chemicaliën zijn grenswaarden vastgesteld.</a:t>
            </a:r>
          </a:p>
          <a:p>
            <a:pPr marR="218440">
              <a:spcAft>
                <a:spcPts val="0"/>
              </a:spcAft>
            </a:pPr>
            <a:r>
              <a:rPr lang="nl-NL" dirty="0">
                <a:latin typeface="Calibri" panose="020F0502020204030204" pitchFamily="34" charset="0"/>
                <a:ea typeface="Arial" panose="020B0604020202020204" pitchFamily="34" charset="0"/>
              </a:rPr>
              <a:t>De grenswaarde is de maximaal toegestane hoeveelheid van een stof in de lucht     op de werkplek en wordt gegeven in mg m</a:t>
            </a:r>
            <a:r>
              <a:rPr lang="nl-NL" baseline="30000" dirty="0">
                <a:latin typeface="Calibri" panose="020F0502020204030204" pitchFamily="34" charset="0"/>
                <a:ea typeface="Arial" panose="020B0604020202020204" pitchFamily="34" charset="0"/>
              </a:rPr>
              <a:t>-3</a:t>
            </a:r>
            <a:r>
              <a:rPr lang="nl-NL" dirty="0">
                <a:latin typeface="Calibri" panose="020F0502020204030204" pitchFamily="34" charset="0"/>
                <a:ea typeface="Arial" panose="020B0604020202020204" pitchFamily="34" charset="0"/>
              </a:rPr>
              <a:t> of in ppb. </a:t>
            </a:r>
          </a:p>
          <a:p>
            <a:pPr marR="218440">
              <a:spcAft>
                <a:spcPts val="0"/>
              </a:spcAft>
            </a:pPr>
            <a:r>
              <a:rPr lang="nl-NL" dirty="0">
                <a:latin typeface="Calibri" panose="020F0502020204030204" pitchFamily="34" charset="0"/>
                <a:ea typeface="Arial" panose="020B0604020202020204" pitchFamily="34" charset="0"/>
              </a:rPr>
              <a:t> 															  </a:t>
            </a:r>
            <a:r>
              <a:rPr lang="nl-NL" dirty="0">
                <a:solidFill>
                  <a:schemeClr val="bg1"/>
                </a:solidFill>
                <a:latin typeface="Calibri" panose="020F0502020204030204" pitchFamily="34" charset="0"/>
                <a:ea typeface="Arial" panose="020B0604020202020204" pitchFamily="34" charset="0"/>
              </a:rPr>
              <a:t>Tabel 97A </a:t>
            </a:r>
          </a:p>
          <a:p>
            <a:pPr marR="218440">
              <a:spcAft>
                <a:spcPts val="0"/>
              </a:spcAft>
            </a:pPr>
            <a:endParaRPr lang="nl-NL" dirty="0">
              <a:latin typeface="Calibri" panose="020F0502020204030204" pitchFamily="34" charset="0"/>
              <a:ea typeface="Arial" panose="020B0604020202020204" pitchFamily="34" charset="0"/>
            </a:endParaRPr>
          </a:p>
          <a:p>
            <a:pPr marR="218440">
              <a:spcAft>
                <a:spcPts val="0"/>
              </a:spcAft>
            </a:pPr>
            <a:r>
              <a:rPr lang="nl-NL" dirty="0">
                <a:latin typeface="Calibri" panose="020F0502020204030204" pitchFamily="34" charset="0"/>
                <a:ea typeface="Arial" panose="020B0604020202020204" pitchFamily="34" charset="0"/>
              </a:rPr>
              <a:t>De eenheid ppb staat voor </a:t>
            </a:r>
            <a:r>
              <a:rPr lang="nl-NL" i="1" dirty="0">
                <a:latin typeface="Calibri" panose="020F0502020204030204" pitchFamily="34" charset="0"/>
                <a:ea typeface="Arial" panose="020B0604020202020204" pitchFamily="34" charset="0"/>
              </a:rPr>
              <a:t>delen per miljard </a:t>
            </a:r>
            <a:r>
              <a:rPr lang="nl-NL" dirty="0">
                <a:latin typeface="Calibri" panose="020F0502020204030204" pitchFamily="34" charset="0"/>
                <a:ea typeface="Arial" panose="020B0604020202020204" pitchFamily="34" charset="0"/>
              </a:rPr>
              <a:t>(10</a:t>
            </a:r>
            <a:r>
              <a:rPr lang="nl-NL" baseline="30000" dirty="0">
                <a:latin typeface="Calibri" panose="020F0502020204030204" pitchFamily="34" charset="0"/>
                <a:ea typeface="Arial" panose="020B0604020202020204" pitchFamily="34" charset="0"/>
              </a:rPr>
              <a:t>9</a:t>
            </a:r>
            <a:r>
              <a:rPr lang="nl-NL" dirty="0">
                <a:latin typeface="Calibri" panose="020F0502020204030204" pitchFamily="34" charset="0"/>
                <a:ea typeface="Arial" panose="020B0604020202020204" pitchFamily="34" charset="0"/>
              </a:rPr>
              <a:t>). Dat is bijvoorbeeld het aantal μg per 10</a:t>
            </a:r>
            <a:r>
              <a:rPr lang="nl-NL" baseline="30000" dirty="0">
                <a:latin typeface="Calibri" panose="020F0502020204030204" pitchFamily="34" charset="0"/>
                <a:ea typeface="Arial" panose="020B0604020202020204" pitchFamily="34" charset="0"/>
              </a:rPr>
              <a:t>9</a:t>
            </a:r>
            <a:r>
              <a:rPr lang="nl-NL" dirty="0">
                <a:latin typeface="Calibri" panose="020F0502020204030204" pitchFamily="34" charset="0"/>
                <a:ea typeface="Arial" panose="020B0604020202020204" pitchFamily="34" charset="0"/>
              </a:rPr>
              <a:t> μg ofwel het aantal </a:t>
            </a:r>
            <a:r>
              <a:rPr lang="nl-NL" dirty="0">
                <a:solidFill>
                  <a:srgbClr val="FF0000"/>
                </a:solidFill>
                <a:latin typeface="Calibri" panose="020F0502020204030204" pitchFamily="34" charset="0"/>
                <a:ea typeface="Arial" panose="020B0604020202020204" pitchFamily="34" charset="0"/>
              </a:rPr>
              <a:t>μg/kg.	</a:t>
            </a:r>
            <a:r>
              <a:rPr lang="nl-NL" dirty="0">
                <a:latin typeface="Calibri" panose="020F0502020204030204" pitchFamily="34" charset="0"/>
                <a:ea typeface="Arial" panose="020B0604020202020204" pitchFamily="34" charset="0"/>
              </a:rPr>
              <a:t>		         											</a:t>
            </a:r>
            <a:endParaRPr lang="nl-NL" dirty="0">
              <a:solidFill>
                <a:srgbClr val="FF0000"/>
              </a:solidFill>
            </a:endParaRPr>
          </a:p>
        </p:txBody>
      </p:sp>
      <p:sp>
        <p:nvSpPr>
          <p:cNvPr id="3" name="Rechthoek 2">
            <a:extLst>
              <a:ext uri="{FF2B5EF4-FFF2-40B4-BE49-F238E27FC236}">
                <a16:creationId xmlns:a16="http://schemas.microsoft.com/office/drawing/2014/main" id="{2B3F4E6B-B2FD-4547-863D-01CAABBB7E5B}"/>
              </a:ext>
            </a:extLst>
          </p:cNvPr>
          <p:cNvSpPr/>
          <p:nvPr/>
        </p:nvSpPr>
        <p:spPr>
          <a:xfrm>
            <a:off x="807577" y="3327391"/>
            <a:ext cx="8028774" cy="715709"/>
          </a:xfrm>
          <a:prstGeom prst="rect">
            <a:avLst/>
          </a:prstGeom>
        </p:spPr>
        <p:txBody>
          <a:bodyPr wrap="square">
            <a:spAutoFit/>
          </a:bodyPr>
          <a:lstStyle/>
          <a:p>
            <a:pPr marL="74930">
              <a:lnSpc>
                <a:spcPts val="1600"/>
              </a:lnSpc>
              <a:spcBef>
                <a:spcPts val="5"/>
              </a:spcBef>
              <a:spcAft>
                <a:spcPts val="0"/>
              </a:spcAft>
            </a:pPr>
            <a:r>
              <a:rPr lang="nl-NL" i="1" dirty="0">
                <a:latin typeface="Calibri" panose="020F0502020204030204" pitchFamily="34" charset="0"/>
                <a:ea typeface="Arial" panose="020B0604020202020204" pitchFamily="34" charset="0"/>
              </a:rPr>
              <a:t>                           </a:t>
            </a:r>
            <a:r>
              <a:rPr lang="nl-NL" i="1" dirty="0">
                <a:solidFill>
                  <a:srgbClr val="FF0000"/>
                </a:solidFill>
                <a:latin typeface="Calibri" panose="020F0502020204030204" pitchFamily="34" charset="0"/>
                <a:ea typeface="Arial" panose="020B0604020202020204" pitchFamily="34" charset="0"/>
              </a:rPr>
              <a:t>massa deel</a:t>
            </a:r>
            <a:endParaRPr lang="nl-NL" sz="1400" dirty="0">
              <a:solidFill>
                <a:srgbClr val="FF0000"/>
              </a:solidFill>
              <a:latin typeface="Arial" panose="020B0604020202020204" pitchFamily="34" charset="0"/>
              <a:ea typeface="Arial" panose="020B0604020202020204" pitchFamily="34" charset="0"/>
            </a:endParaRPr>
          </a:p>
          <a:p>
            <a:pPr marL="75565">
              <a:lnSpc>
                <a:spcPts val="1600"/>
              </a:lnSpc>
              <a:spcBef>
                <a:spcPts val="5"/>
              </a:spcBef>
              <a:spcAft>
                <a:spcPts val="0"/>
              </a:spcAft>
            </a:pPr>
            <a:r>
              <a:rPr lang="nl-NL" i="1" dirty="0">
                <a:solidFill>
                  <a:srgbClr val="FF0000"/>
                </a:solidFill>
                <a:latin typeface="Calibri" panose="020F0502020204030204" pitchFamily="34" charset="0"/>
                <a:ea typeface="Arial" panose="020B0604020202020204" pitchFamily="34" charset="0"/>
              </a:rPr>
              <a:t>Aantal ppb =  ------------------  x 10</a:t>
            </a:r>
            <a:r>
              <a:rPr lang="nl-NL" i="1" baseline="30000" dirty="0">
                <a:solidFill>
                  <a:srgbClr val="FF0000"/>
                </a:solidFill>
                <a:latin typeface="Calibri" panose="020F0502020204030204" pitchFamily="34" charset="0"/>
                <a:ea typeface="Arial" panose="020B0604020202020204" pitchFamily="34" charset="0"/>
              </a:rPr>
              <a:t>9</a:t>
            </a:r>
            <a:endParaRPr lang="nl-NL" sz="1400" baseline="30000" dirty="0">
              <a:solidFill>
                <a:srgbClr val="FF0000"/>
              </a:solidFill>
              <a:latin typeface="Arial" panose="020B0604020202020204" pitchFamily="34" charset="0"/>
              <a:ea typeface="Arial" panose="020B0604020202020204" pitchFamily="34" charset="0"/>
            </a:endParaRPr>
          </a:p>
          <a:p>
            <a:pPr marL="75565">
              <a:lnSpc>
                <a:spcPts val="1600"/>
              </a:lnSpc>
              <a:spcAft>
                <a:spcPts val="0"/>
              </a:spcAft>
            </a:pPr>
            <a:r>
              <a:rPr lang="nl-NL" i="1" dirty="0">
                <a:solidFill>
                  <a:srgbClr val="FF0000"/>
                </a:solidFill>
                <a:latin typeface="Calibri" panose="020F0502020204030204" pitchFamily="34" charset="0"/>
                <a:ea typeface="Arial" panose="020B0604020202020204" pitchFamily="34" charset="0"/>
              </a:rPr>
              <a:t>                        massa geheel</a:t>
            </a:r>
            <a:endParaRPr lang="nl-NL" sz="1400" dirty="0">
              <a:solidFill>
                <a:srgbClr val="FF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7167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15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1449436"/>
          </a:xfrm>
          <a:prstGeom prst="rect">
            <a:avLst/>
          </a:prstGeom>
        </p:spPr>
        <p:txBody>
          <a:bodyPr wrap="square">
            <a:spAutoFit/>
          </a:bodyPr>
          <a:lstStyle/>
          <a:p>
            <a:pPr marL="74930">
              <a:spcAft>
                <a:spcPts val="0"/>
              </a:spcAft>
            </a:pPr>
            <a:r>
              <a:rPr lang="nl-NL" dirty="0">
                <a:solidFill>
                  <a:srgbClr val="FF0000"/>
                </a:solidFill>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702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3560270"/>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r>
              <a:rPr lang="nl-NL" i="1" dirty="0">
                <a:latin typeface="Calibri" panose="020F0502020204030204" pitchFamily="34" charset="0"/>
                <a:ea typeface="Arial" panose="020B0604020202020204" pitchFamily="34" charset="0"/>
              </a:rPr>
              <a:t>	</a:t>
            </a:r>
            <a:r>
              <a:rPr lang="nl-NL" i="1" dirty="0">
                <a:solidFill>
                  <a:srgbClr val="FF0000"/>
                </a:solidFill>
                <a:latin typeface="Calibri" panose="020F0502020204030204" pitchFamily="34" charset="0"/>
                <a:ea typeface="Arial" panose="020B0604020202020204" pitchFamily="34" charset="0"/>
              </a:rPr>
              <a:t>														</a:t>
            </a:r>
            <a:endParaRPr lang="nl-NL" dirty="0">
              <a:solidFill>
                <a:srgbClr val="FF0000"/>
              </a:solidFill>
              <a:latin typeface="Arial" panose="020B0604020202020204" pitchFamily="34" charset="0"/>
              <a:ea typeface="Arial" panose="020B0604020202020204" pitchFamily="34" charset="0"/>
            </a:endParaRPr>
          </a:p>
          <a:p>
            <a:pPr marL="74930">
              <a:lnSpc>
                <a:spcPts val="1600"/>
              </a:lnSpc>
              <a:spcAft>
                <a:spcPts val="0"/>
              </a:spcAft>
            </a:pPr>
            <a:r>
              <a:rPr lang="nl-NL" dirty="0">
                <a:solidFill>
                  <a:srgbClr val="FF0000"/>
                </a:solidFill>
                <a:latin typeface="Calibri" panose="020F0502020204030204" pitchFamily="34" charset="0"/>
                <a:ea typeface="Arial" panose="020B0604020202020204" pitchFamily="34" charset="0"/>
              </a:rPr>
              <a:t>    </a:t>
            </a:r>
            <a:endParaRPr lang="nl-NL" dirty="0">
              <a:solidFill>
                <a:srgbClr val="FF0000"/>
              </a:solidFill>
              <a:latin typeface="Arial" panose="020B0604020202020204" pitchFamily="34" charset="0"/>
              <a:ea typeface="Arial" panose="020B0604020202020204" pitchFamily="34" charset="0"/>
            </a:endParaRPr>
          </a:p>
          <a:p>
            <a:pPr marL="74930">
              <a:lnSpc>
                <a:spcPts val="1600"/>
              </a:lnSpc>
              <a:spcAft>
                <a:spcPts val="0"/>
              </a:spcAft>
            </a:pPr>
            <a:r>
              <a:rPr lang="nl-NL" dirty="0">
                <a:solidFill>
                  <a:srgbClr val="FF0000"/>
                </a:solidFill>
                <a:latin typeface="Calibri" panose="020F0502020204030204" pitchFamily="34" charset="0"/>
                <a:ea typeface="Arial" panose="020B0604020202020204" pitchFamily="34" charset="0"/>
              </a:rPr>
              <a:t>                                        </a:t>
            </a:r>
            <a:r>
              <a:rPr lang="nl-NL" i="1" dirty="0">
                <a:solidFill>
                  <a:srgbClr val="FF0000"/>
                </a:solidFill>
                <a:latin typeface="Calibri" panose="020F0502020204030204" pitchFamily="34" charset="0"/>
                <a:ea typeface="Arial" panose="020B0604020202020204" pitchFamily="34" charset="0"/>
              </a:rPr>
              <a:t>molecuulmassa gewenst product (volgens r.v.) </a:t>
            </a:r>
            <a:endParaRPr lang="nl-NL" dirty="0">
              <a:solidFill>
                <a:srgbClr val="FF0000"/>
              </a:solidFill>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solidFill>
                  <a:srgbClr val="FF0000"/>
                </a:solidFill>
                <a:latin typeface="Calibri" panose="020F0502020204030204" pitchFamily="34" charset="0"/>
                <a:ea typeface="Arial" panose="020B0604020202020204" pitchFamily="34" charset="0"/>
              </a:rPr>
              <a:t>      atoomeconomie = --------------------------------------------------------------   x 100%</a:t>
            </a:r>
            <a:endParaRPr lang="nl-NL" dirty="0">
              <a:solidFill>
                <a:srgbClr val="FF0000"/>
              </a:solidFill>
              <a:latin typeface="Arial" panose="020B0604020202020204" pitchFamily="34" charset="0"/>
              <a:ea typeface="Arial" panose="020B0604020202020204" pitchFamily="34" charset="0"/>
            </a:endParaRPr>
          </a:p>
          <a:p>
            <a:pPr marL="75565">
              <a:lnSpc>
                <a:spcPts val="1600"/>
              </a:lnSpc>
              <a:spcAft>
                <a:spcPts val="0"/>
              </a:spcAft>
            </a:pPr>
            <a:r>
              <a:rPr lang="nl-NL" i="1" dirty="0">
                <a:solidFill>
                  <a:srgbClr val="FF0000"/>
                </a:solidFill>
                <a:latin typeface="Calibri" panose="020F0502020204030204" pitchFamily="34" charset="0"/>
                <a:ea typeface="Arial" panose="020B0604020202020204" pitchFamily="34" charset="0"/>
              </a:rPr>
              <a:t>                                         molecuulmassa beginstoffen (volgens r.v.) </a:t>
            </a:r>
          </a:p>
          <a:p>
            <a:pPr marL="75565">
              <a:spcAft>
                <a:spcPts val="0"/>
              </a:spcAft>
            </a:pPr>
            <a:r>
              <a:rPr lang="nl-NL" dirty="0">
                <a:solidFill>
                  <a:srgbClr val="FF0000"/>
                </a:solidFill>
                <a:latin typeface="Calibri" panose="020F0502020204030204" pitchFamily="34" charset="0"/>
                <a:ea typeface="Arial" panose="020B0604020202020204" pitchFamily="34" charset="0"/>
              </a:rPr>
              <a:t>															</a:t>
            </a: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r>
              <a:rPr lang="nl-NL" i="1" dirty="0">
                <a:latin typeface="Calibri" panose="020F0502020204030204" pitchFamily="34" charset="0"/>
                <a:ea typeface="Arial" panose="020B0604020202020204" pitchFamily="34" charset="0"/>
              </a:rPr>
              <a:t> 																															</a:t>
            </a:r>
          </a:p>
          <a:p>
            <a:pPr marL="75565">
              <a:spcAft>
                <a:spcPts val="0"/>
              </a:spcAft>
              <a:tabLst>
                <a:tab pos="358775" algn="l"/>
              </a:tabLst>
            </a:pPr>
            <a:r>
              <a:rPr lang="nl-NL" i="1" dirty="0">
                <a:latin typeface="Calibri" panose="020F0502020204030204" pitchFamily="34" charset="0"/>
                <a:ea typeface="Arial" panose="020B0604020202020204" pitchFamily="34" charset="0"/>
              </a:rPr>
              <a:t>    	</a:t>
            </a: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5857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3560270"/>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r>
              <a:rPr lang="nl-NL" i="1" dirty="0">
                <a:latin typeface="Calibri" panose="020F0502020204030204" pitchFamily="34" charset="0"/>
                <a:ea typeface="Arial" panose="020B0604020202020204" pitchFamily="34" charset="0"/>
              </a:rPr>
              <a:t>															    </a:t>
            </a:r>
            <a:r>
              <a:rPr lang="nl-NL" dirty="0">
                <a:solidFill>
                  <a:srgbClr val="FF0000"/>
                </a:solidFill>
                <a:latin typeface="Calibri" panose="020F0502020204030204" pitchFamily="34" charset="0"/>
                <a:ea typeface="Arial" panose="020B0604020202020204" pitchFamily="34" charset="0"/>
              </a:rPr>
              <a:t>Tabel 97F</a:t>
            </a:r>
            <a:endParaRPr lang="nl-NL" dirty="0">
              <a:solidFill>
                <a:srgbClr val="FF0000"/>
              </a:solidFill>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r>
              <a:rPr lang="nl-NL" dirty="0">
                <a:solidFill>
                  <a:srgbClr val="FF0000"/>
                </a:solidFill>
                <a:latin typeface="Calibri" panose="020F0502020204030204" pitchFamily="34" charset="0"/>
                <a:ea typeface="Arial" panose="020B0604020202020204" pitchFamily="34" charset="0"/>
              </a:rPr>
              <a:t>															    Tabel 37H</a:t>
            </a: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r>
              <a:rPr lang="nl-NL" i="1" dirty="0">
                <a:latin typeface="Calibri" panose="020F0502020204030204" pitchFamily="34" charset="0"/>
                <a:ea typeface="Arial" panose="020B0604020202020204" pitchFamily="34" charset="0"/>
              </a:rPr>
              <a:t> 																															</a:t>
            </a:r>
          </a:p>
          <a:p>
            <a:pPr marL="75565">
              <a:spcAft>
                <a:spcPts val="0"/>
              </a:spcAft>
              <a:tabLst>
                <a:tab pos="358775" algn="l"/>
              </a:tabLst>
            </a:pPr>
            <a:r>
              <a:rPr lang="nl-NL" i="1" dirty="0">
                <a:latin typeface="Calibri" panose="020F0502020204030204" pitchFamily="34" charset="0"/>
                <a:ea typeface="Arial" panose="020B0604020202020204" pitchFamily="34" charset="0"/>
              </a:rPr>
              <a:t>    	</a:t>
            </a: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6532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grpSp>
        <p:nvGrpSpPr>
          <p:cNvPr id="7" name="Groep 6">
            <a:extLst>
              <a:ext uri="{FF2B5EF4-FFF2-40B4-BE49-F238E27FC236}">
                <a16:creationId xmlns:a16="http://schemas.microsoft.com/office/drawing/2014/main" id="{162069BD-6D93-4671-B379-B3B8DE54727C}"/>
              </a:ext>
            </a:extLst>
          </p:cNvPr>
          <p:cNvGrpSpPr/>
          <p:nvPr/>
        </p:nvGrpSpPr>
        <p:grpSpPr>
          <a:xfrm>
            <a:off x="790486" y="952575"/>
            <a:ext cx="8174052" cy="4524637"/>
            <a:chOff x="790486" y="952575"/>
            <a:chExt cx="8174052" cy="4524637"/>
          </a:xfrm>
        </p:grpSpPr>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4524637"/>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Productie van tetrachloormethaan:     </a:t>
              </a:r>
            </a:p>
            <a:p>
              <a:pPr marL="75565">
                <a:spcAft>
                  <a:spcPts val="0"/>
                </a:spcAft>
              </a:pPr>
              <a:endParaRPr lang="nl-NL" sz="1100" dirty="0">
                <a:solidFill>
                  <a:srgbClr val="FF0000"/>
                </a:solidFill>
                <a:latin typeface="Calibri" panose="020F0502020204030204" pitchFamily="34" charset="0"/>
                <a:ea typeface="Arial" panose="020B0604020202020204" pitchFamily="34" charset="0"/>
              </a:endParaRPr>
            </a:p>
            <a:p>
              <a:pPr marL="75565">
                <a:spcAft>
                  <a:spcPts val="0"/>
                </a:spcAft>
              </a:pPr>
              <a:r>
                <a:rPr lang="nl-NL" sz="2400" dirty="0">
                  <a:solidFill>
                    <a:srgbClr val="FF0000"/>
                  </a:solidFill>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CH</a:t>
              </a:r>
              <a:r>
                <a:rPr lang="nl-NL" sz="2400" baseline="-25000" dirty="0">
                  <a:latin typeface="Calibri" panose="020F0502020204030204" pitchFamily="34" charset="0"/>
                  <a:ea typeface="Arial" panose="020B0604020202020204" pitchFamily="34" charset="0"/>
                </a:rPr>
                <a:t>4</a:t>
              </a:r>
              <a:r>
                <a:rPr lang="nl-NL" sz="2400" dirty="0">
                  <a:latin typeface="Calibri" panose="020F0502020204030204" pitchFamily="34" charset="0"/>
                  <a:ea typeface="Arial" panose="020B0604020202020204" pitchFamily="34" charset="0"/>
                </a:rPr>
                <a:t>  +  4 Cl</a:t>
              </a:r>
              <a:r>
                <a:rPr lang="nl-NL" sz="2400" baseline="-25000" dirty="0">
                  <a:latin typeface="Calibri" panose="020F0502020204030204" pitchFamily="34" charset="0"/>
                  <a:ea typeface="Arial" panose="020B0604020202020204" pitchFamily="34" charset="0"/>
                </a:rPr>
                <a:t>2</a:t>
              </a:r>
              <a:r>
                <a:rPr lang="nl-NL" sz="2400"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CCl</a:t>
              </a:r>
              <a:r>
                <a:rPr lang="nl-NL" sz="2400" baseline="-25000" dirty="0">
                  <a:solidFill>
                    <a:srgbClr val="FF0000"/>
                  </a:solidFill>
                  <a:latin typeface="Calibri" panose="020F0502020204030204" pitchFamily="34" charset="0"/>
                  <a:ea typeface="Arial" panose="020B0604020202020204" pitchFamily="34" charset="0"/>
                </a:rPr>
                <a:t>4</a:t>
              </a:r>
              <a:r>
                <a:rPr lang="nl-NL" sz="2400" dirty="0">
                  <a:latin typeface="Calibri" panose="020F0502020204030204" pitchFamily="34" charset="0"/>
                  <a:ea typeface="Arial" panose="020B0604020202020204" pitchFamily="34" charset="0"/>
                </a:rPr>
                <a:t>  +  4HCl</a:t>
              </a:r>
            </a:p>
            <a:p>
              <a:r>
                <a:rPr lang="nl-NL" dirty="0">
                  <a:solidFill>
                    <a:srgbClr val="FF0000"/>
                  </a:solidFill>
                </a:rPr>
                <a:t>	</a:t>
              </a: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6" name="Afbeelding 5" descr="http://www.essentialchemicalindustry.org/images/stories/080_biolfuels/08-bio_fuelsDadc.jpg">
              <a:extLst>
                <a:ext uri="{FF2B5EF4-FFF2-40B4-BE49-F238E27FC236}">
                  <a16:creationId xmlns:a16="http://schemas.microsoft.com/office/drawing/2014/main" id="{2FD251EF-4C5A-43D2-8E57-451ECCCC2EDC}"/>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851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grpSp>
        <p:nvGrpSpPr>
          <p:cNvPr id="7" name="Groep 6">
            <a:extLst>
              <a:ext uri="{FF2B5EF4-FFF2-40B4-BE49-F238E27FC236}">
                <a16:creationId xmlns:a16="http://schemas.microsoft.com/office/drawing/2014/main" id="{162069BD-6D93-4671-B379-B3B8DE54727C}"/>
              </a:ext>
            </a:extLst>
          </p:cNvPr>
          <p:cNvGrpSpPr/>
          <p:nvPr/>
        </p:nvGrpSpPr>
        <p:grpSpPr>
          <a:xfrm>
            <a:off x="790486" y="952575"/>
            <a:ext cx="8174052" cy="5781391"/>
            <a:chOff x="790486" y="952575"/>
            <a:chExt cx="8174052" cy="5781391"/>
          </a:xfrm>
        </p:grpSpPr>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5781391"/>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Productie van tetrachloormethaan:     </a:t>
              </a:r>
            </a:p>
            <a:p>
              <a:pPr marL="75565">
                <a:spcAft>
                  <a:spcPts val="0"/>
                </a:spcAft>
              </a:pPr>
              <a:endParaRPr lang="nl-NL" sz="1100" dirty="0">
                <a:latin typeface="Calibri" panose="020F0502020204030204" pitchFamily="34" charset="0"/>
                <a:ea typeface="Arial" panose="020B0604020202020204" pitchFamily="34" charset="0"/>
              </a:endParaRPr>
            </a:p>
            <a:p>
              <a:pPr marL="75565">
                <a:spcAft>
                  <a:spcPts val="0"/>
                </a:spcAft>
              </a:pPr>
              <a:r>
                <a:rPr lang="nl-NL" sz="2400" dirty="0">
                  <a:latin typeface="Calibri" panose="020F0502020204030204" pitchFamily="34" charset="0"/>
                  <a:ea typeface="Arial" panose="020B0604020202020204" pitchFamily="34" charset="0"/>
                </a:rPr>
                <a:t>     		 	                                CH</a:t>
              </a:r>
              <a:r>
                <a:rPr lang="nl-NL" sz="2400" baseline="-25000" dirty="0">
                  <a:latin typeface="Calibri" panose="020F0502020204030204" pitchFamily="34" charset="0"/>
                  <a:ea typeface="Arial" panose="020B0604020202020204" pitchFamily="34" charset="0"/>
                </a:rPr>
                <a:t>4</a:t>
              </a:r>
              <a:r>
                <a:rPr lang="nl-NL" sz="2400" dirty="0">
                  <a:latin typeface="Calibri" panose="020F0502020204030204" pitchFamily="34" charset="0"/>
                  <a:ea typeface="Arial" panose="020B0604020202020204" pitchFamily="34" charset="0"/>
                </a:rPr>
                <a:t>  +  4 Cl</a:t>
              </a:r>
              <a:r>
                <a:rPr lang="nl-NL" sz="2400" baseline="-25000" dirty="0">
                  <a:latin typeface="Calibri" panose="020F0502020204030204" pitchFamily="34" charset="0"/>
                  <a:ea typeface="Arial" panose="020B0604020202020204" pitchFamily="34" charset="0"/>
                </a:rPr>
                <a:t>2</a:t>
              </a:r>
              <a:r>
                <a:rPr lang="nl-NL" sz="2400"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CCl</a:t>
              </a:r>
              <a:r>
                <a:rPr lang="nl-NL" sz="2400" baseline="-25000" dirty="0">
                  <a:solidFill>
                    <a:srgbClr val="FF0000"/>
                  </a:solidFill>
                  <a:latin typeface="Calibri" panose="020F0502020204030204" pitchFamily="34" charset="0"/>
                  <a:ea typeface="Arial" panose="020B0604020202020204" pitchFamily="34" charset="0"/>
                </a:rPr>
                <a:t>4</a:t>
              </a:r>
              <a:r>
                <a:rPr lang="nl-NL" sz="2400" dirty="0">
                  <a:latin typeface="Calibri" panose="020F0502020204030204" pitchFamily="34" charset="0"/>
                  <a:ea typeface="Arial" panose="020B0604020202020204" pitchFamily="34" charset="0"/>
                </a:rPr>
                <a:t>  +  4HCl</a:t>
              </a:r>
            </a:p>
            <a:p>
              <a:r>
                <a:rPr lang="nl-NL" dirty="0"/>
                <a:t>	</a:t>
              </a:r>
            </a:p>
            <a:p>
              <a:pPr>
                <a:lnSpc>
                  <a:spcPts val="1400"/>
                </a:lnSpc>
              </a:pPr>
              <a:r>
                <a:rPr lang="nl-NL" sz="2000" dirty="0">
                  <a:solidFill>
                    <a:srgbClr val="FF0000"/>
                  </a:solidFill>
                </a:rPr>
                <a:t>                                                                         153,81</a:t>
              </a:r>
              <a:endParaRPr lang="nl-NL" sz="2000" dirty="0"/>
            </a:p>
            <a:p>
              <a:pPr>
                <a:lnSpc>
                  <a:spcPts val="1400"/>
                </a:lnSpc>
              </a:pPr>
              <a:r>
                <a:rPr lang="nl-NL" sz="2000" dirty="0"/>
                <a:t>			atoomeconomie  =    --------------------------  x 100%  =  51,332%   </a:t>
              </a:r>
            </a:p>
            <a:p>
              <a:pPr>
                <a:lnSpc>
                  <a:spcPts val="1400"/>
                </a:lnSpc>
                <a:spcBef>
                  <a:spcPts val="200"/>
                </a:spcBef>
              </a:pPr>
              <a:r>
                <a:rPr lang="nl-NL" sz="2000" dirty="0"/>
                <a:t>            			                               </a:t>
              </a:r>
              <a:r>
                <a:rPr lang="nl-NL" sz="2000" dirty="0">
                  <a:solidFill>
                    <a:srgbClr val="FF0000"/>
                  </a:solidFill>
                </a:rPr>
                <a:t>16,04  +  4 x 70,90</a:t>
              </a:r>
            </a:p>
            <a:p>
              <a:pPr>
                <a:lnSpc>
                  <a:spcPts val="1400"/>
                </a:lnSpc>
                <a:spcBef>
                  <a:spcPts val="200"/>
                </a:spcBef>
              </a:pPr>
              <a:r>
                <a:rPr lang="nl-NL" sz="2000" dirty="0"/>
                <a:t>                        </a:t>
              </a: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6" name="Afbeelding 5" descr="http://www.essentialchemicalindustry.org/images/stories/080_biolfuels/08-bio_fuelsDadc.jpg">
              <a:extLst>
                <a:ext uri="{FF2B5EF4-FFF2-40B4-BE49-F238E27FC236}">
                  <a16:creationId xmlns:a16="http://schemas.microsoft.com/office/drawing/2014/main" id="{2FD251EF-4C5A-43D2-8E57-451ECCCC2EDC}"/>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8698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792</TotalTime>
  <Words>1622</Words>
  <Application>Microsoft Office PowerPoint</Application>
  <PresentationFormat>Diavoorstelling (4:3)</PresentationFormat>
  <Paragraphs>298</Paragraphs>
  <Slides>42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42</vt:i4>
      </vt:variant>
    </vt:vector>
  </HeadingPairs>
  <TitlesOfParts>
    <vt:vector size="46"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dc:creator>
  <cp:lastModifiedBy>Paul Boddeke</cp:lastModifiedBy>
  <cp:revision>34</cp:revision>
  <dcterms:created xsi:type="dcterms:W3CDTF">2018-07-03T07:24:05Z</dcterms:created>
  <dcterms:modified xsi:type="dcterms:W3CDTF">2023-04-19T11:18:00Z</dcterms:modified>
</cp:coreProperties>
</file>